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5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301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9906000" cy="6858000" type="A4"/>
  <p:notesSz cx="7099300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2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2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2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3DAAC9F2-0FB4-472A-ABDC-1A12CD9C1A5A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BDB9B371-BE76-4704-B0AF-A7E3D9F82A86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11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1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13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0F383334-1AC9-4068-A17C-664210DE3F70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25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3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40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779698AF-7074-4716-AD3F-35F519F868F4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42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4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43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69F73A7F-303C-4824-B1A0-5C2D42C5BF95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43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4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46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AC14CEF0-0F5C-4342-A50C-66C2EA4AFA41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44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4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49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B26A0821-40B0-4CEB-A422-9940B73DB796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46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5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52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3E45EBFA-9D33-44A6-B6CE-2452BAC965EB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12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1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16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81603AD0-987B-4EBA-A194-4231182EA915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14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1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19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B4CF3E63-550E-4682-A76C-B4855E9119D4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18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2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22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E88A2DD0-EB59-45C6-A784-6F570198B9EE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20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2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25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13F7A042-DDAD-4D33-8EA2-27B6B4040A7A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21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2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28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2AEBE5D4-0F48-45A0-8D4B-9D9A316F77B1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22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3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31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955808BB-B5A4-4F08-B97D-B513C630D6EB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23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3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34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>
            <a:noFill/>
          </a:ln>
        </p:spPr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  <a:tabLst>
                <a:tab pos="423720" algn="l"/>
                <a:tab pos="851040" algn="l"/>
                <a:tab pos="1278000" algn="l"/>
                <a:tab pos="1704960" algn="l"/>
                <a:tab pos="2130480" algn="l"/>
                <a:tab pos="2557440" algn="l"/>
                <a:tab pos="2984400" algn="l"/>
              </a:tabLst>
            </a:pPr>
            <a:fld id="{FF16C60D-869B-464D-974F-7E0307063CD4}" type="slidenum">
              <a:rPr lang="es-ES" sz="13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24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43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779400" y="777960"/>
            <a:ext cx="5540040" cy="3836520"/>
          </a:xfrm>
          <a:prstGeom prst="rect">
            <a:avLst/>
          </a:prstGeom>
        </p:spPr>
      </p:sp>
      <p:sp>
        <p:nvSpPr>
          <p:cNvPr id="437" name="CustomShape 3"/>
          <p:cNvSpPr/>
          <p:nvPr/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012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7900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6124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012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7900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61240" y="0"/>
            <a:ext cx="8899200" cy="523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7012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57900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6124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57012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57900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561240" y="0"/>
            <a:ext cx="8899200" cy="523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57012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57900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56124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57012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57900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561240" y="0"/>
            <a:ext cx="8899200" cy="523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357012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57900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56124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357012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657900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561240" y="0"/>
            <a:ext cx="8899200" cy="523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61240" y="0"/>
            <a:ext cx="8899200" cy="5239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357012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579000" y="213300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56124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357012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6579000" y="4202640"/>
            <a:ext cx="286524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396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21360" y="420264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6124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21360" y="2133000"/>
            <a:ext cx="434268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61240" y="4202640"/>
            <a:ext cx="8899200" cy="1889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262626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/>
          <p:nvPr/>
        </p:nvPicPr>
        <p:blipFill>
          <a:blip r:embed="rId14"/>
          <a:srcRect l="1332" r="15772" b="14205"/>
          <a:stretch/>
        </p:blipFill>
        <p:spPr>
          <a:xfrm>
            <a:off x="0" y="0"/>
            <a:ext cx="9905760" cy="685764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513240" y="260280"/>
            <a:ext cx="5903640" cy="11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Verdana"/>
                <a:ea typeface="Noto Sans CJK SC Regular"/>
              </a:rPr>
              <a:t>Vall d’Hebron Institut de Recerca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" name="Picture 3"/>
          <p:cNvPicPr/>
          <p:nvPr/>
        </p:nvPicPr>
        <p:blipFill>
          <a:blip r:embed="rId15"/>
          <a:srcRect t="14502" b="22731"/>
          <a:stretch/>
        </p:blipFill>
        <p:spPr>
          <a:xfrm>
            <a:off x="351000" y="0"/>
            <a:ext cx="3119040" cy="180792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53360"/>
            <a:ext cx="9905760" cy="404280"/>
          </a:xfrm>
          <a:prstGeom prst="rect">
            <a:avLst/>
          </a:prstGeom>
          <a:gradFill rotWithShape="0">
            <a:gsLst>
              <a:gs pos="0">
                <a:srgbClr val="5E1954"/>
              </a:gs>
              <a:gs pos="100000">
                <a:srgbClr val="8625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115560" y="475920"/>
            <a:ext cx="85820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43" name="9 Imagen" descr="logo_IR.gif"/>
          <p:cNvPicPr/>
          <p:nvPr/>
        </p:nvPicPr>
        <p:blipFill>
          <a:blip r:embed="rId14"/>
          <a:stretch/>
        </p:blipFill>
        <p:spPr>
          <a:xfrm>
            <a:off x="8893080" y="115920"/>
            <a:ext cx="896400" cy="350640"/>
          </a:xfrm>
          <a:prstGeom prst="rect">
            <a:avLst/>
          </a:prstGeom>
          <a:ln w="9360">
            <a:noFill/>
          </a:ln>
        </p:spPr>
      </p:pic>
      <p:sp>
        <p:nvSpPr>
          <p:cNvPr id="44" name="CustomShape 3"/>
          <p:cNvSpPr/>
          <p:nvPr/>
        </p:nvSpPr>
        <p:spPr>
          <a:xfrm>
            <a:off x="128520" y="189000"/>
            <a:ext cx="64083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993489"/>
                </a:solidFill>
                <a:latin typeface="Verdana"/>
              </a:rPr>
              <a:t>Bioinformàtica per a la Recerca Biomèdica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4400" b="0" strike="noStrike" spc="-1">
                <a:solidFill>
                  <a:srgbClr val="262626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262626"/>
                </a:solidFill>
                <a:latin typeface="Verdana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400" b="0" strike="noStrike" spc="-1">
                <a:solidFill>
                  <a:srgbClr val="262626"/>
                </a:solidFill>
                <a:latin typeface="Verdana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262626"/>
                </a:solidFill>
                <a:latin typeface="Verdana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262626"/>
                </a:solidFill>
                <a:latin typeface="Verdana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262626"/>
                </a:solidFill>
                <a:latin typeface="Verdana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262626"/>
                </a:solidFill>
                <a:latin typeface="Verdana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262626"/>
                </a:solidFill>
                <a:latin typeface="Verdan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6453360"/>
            <a:ext cx="9905760" cy="404280"/>
          </a:xfrm>
          <a:prstGeom prst="rect">
            <a:avLst/>
          </a:prstGeom>
          <a:gradFill rotWithShape="0">
            <a:gsLst>
              <a:gs pos="0">
                <a:srgbClr val="5E1954"/>
              </a:gs>
              <a:gs pos="100000">
                <a:srgbClr val="8625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Line 2"/>
          <p:cNvSpPr/>
          <p:nvPr/>
        </p:nvSpPr>
        <p:spPr>
          <a:xfrm>
            <a:off x="115560" y="475920"/>
            <a:ext cx="85820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85" name="9 Imagen" descr="logo_IR.gif"/>
          <p:cNvPicPr/>
          <p:nvPr/>
        </p:nvPicPr>
        <p:blipFill>
          <a:blip r:embed="rId14"/>
          <a:stretch/>
        </p:blipFill>
        <p:spPr>
          <a:xfrm>
            <a:off x="8893080" y="115920"/>
            <a:ext cx="896400" cy="350640"/>
          </a:xfrm>
          <a:prstGeom prst="rect">
            <a:avLst/>
          </a:prstGeom>
          <a:ln w="9360"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128520" y="189000"/>
            <a:ext cx="64083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993489"/>
                </a:solidFill>
                <a:latin typeface="Verdana"/>
              </a:rPr>
              <a:t>Master in Translational Biomedical Research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title"/>
          </p:nvPr>
        </p:nvSpPr>
        <p:spPr>
          <a:xfrm>
            <a:off x="561240" y="0"/>
            <a:ext cx="8899200" cy="11300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4400" b="0" strike="noStrike" spc="-1">
                <a:solidFill>
                  <a:srgbClr val="262626"/>
                </a:solidFill>
                <a:latin typeface="Verdana"/>
              </a:rPr>
              <a:t>Haga clic para modificar el estilo de título del patrón</a:t>
            </a:r>
            <a:endParaRPr lang="es-ES" sz="4400" b="0" strike="noStrike" spc="-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561240" y="2133000"/>
            <a:ext cx="8899200" cy="39621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Arial"/>
              <a:buChar char="•"/>
            </a:pPr>
            <a:r>
              <a:rPr lang="es-ES" sz="3200" b="0" strike="noStrike" spc="-1">
                <a:solidFill>
                  <a:srgbClr val="262626"/>
                </a:solidFill>
                <a:latin typeface="Verdana"/>
              </a:rPr>
              <a:t>Haga clic para modificar el estilo de texto del patrón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262626"/>
              </a:buClr>
              <a:buFont typeface="Arial"/>
              <a:buChar char="–"/>
            </a:pPr>
            <a:r>
              <a:rPr lang="es-ES" sz="2800" b="0" strike="noStrike" spc="-1">
                <a:solidFill>
                  <a:srgbClr val="262626"/>
                </a:solidFill>
                <a:latin typeface="Verdana"/>
              </a:rPr>
              <a:t>Segundo nivel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262626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262626"/>
                </a:solidFill>
                <a:latin typeface="Verdana"/>
              </a:rPr>
              <a:t>Tercer nivel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Font typeface="Arial"/>
              <a:buChar char="–"/>
            </a:pPr>
            <a:r>
              <a:rPr lang="es-ES" sz="2000" b="0" strike="noStrike" spc="-1">
                <a:solidFill>
                  <a:srgbClr val="262626"/>
                </a:solidFill>
                <a:latin typeface="Verdana"/>
              </a:rPr>
              <a:t>Cuarto nivel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Font typeface="Arial"/>
              <a:buChar char="»"/>
            </a:pPr>
            <a:r>
              <a:rPr lang="es-ES" sz="2000" b="0" strike="noStrike" spc="-1">
                <a:solidFill>
                  <a:srgbClr val="262626"/>
                </a:solidFill>
                <a:latin typeface="Verdana"/>
              </a:rPr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6453360"/>
            <a:ext cx="9905760" cy="404280"/>
          </a:xfrm>
          <a:prstGeom prst="rect">
            <a:avLst/>
          </a:prstGeom>
          <a:gradFill rotWithShape="0">
            <a:gsLst>
              <a:gs pos="0">
                <a:srgbClr val="5E1954"/>
              </a:gs>
              <a:gs pos="100000">
                <a:srgbClr val="8625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Line 2"/>
          <p:cNvSpPr/>
          <p:nvPr/>
        </p:nvSpPr>
        <p:spPr>
          <a:xfrm>
            <a:off x="115560" y="475920"/>
            <a:ext cx="85820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27" name="9 Imagen" descr="logo_IR.gif"/>
          <p:cNvPicPr/>
          <p:nvPr/>
        </p:nvPicPr>
        <p:blipFill>
          <a:blip r:embed="rId14"/>
          <a:stretch/>
        </p:blipFill>
        <p:spPr>
          <a:xfrm>
            <a:off x="8893080" y="115920"/>
            <a:ext cx="896400" cy="350640"/>
          </a:xfrm>
          <a:prstGeom prst="rect">
            <a:avLst/>
          </a:prstGeom>
          <a:ln w="9360"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128520" y="189000"/>
            <a:ext cx="64083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993489"/>
                </a:solidFill>
                <a:latin typeface="Verdana"/>
              </a:rPr>
              <a:t>Master in Translational Biomedical Research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3903120" y="578880"/>
            <a:ext cx="6002280" cy="5350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360000" indent="-3596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Verdana"/>
              <a:buAutoNum type="arabicPeriod"/>
            </a:pPr>
            <a:r>
              <a:rPr lang="es-ES" sz="3200" b="0" strike="noStrike" spc="-1">
                <a:solidFill>
                  <a:srgbClr val="262626"/>
                </a:solidFill>
                <a:latin typeface="Verdana"/>
              </a:rPr>
              <a:t>Posar l’índex en aquesta diapositiva</a:t>
            </a: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Font typeface="Arial"/>
              <a:buChar char="–"/>
            </a:pPr>
            <a:r>
              <a:rPr lang="es-ES" sz="2000" b="0" strike="noStrike" spc="-1">
                <a:solidFill>
                  <a:srgbClr val="262626"/>
                </a:solidFill>
                <a:latin typeface="Verdana"/>
              </a:rPr>
              <a:t>Segundo nivel</a:t>
            </a: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ES" sz="1600" b="0" strike="noStrike" spc="-1">
                <a:solidFill>
                  <a:srgbClr val="262626"/>
                </a:solidFill>
                <a:latin typeface="Verdana"/>
              </a:rPr>
              <a:t>Tercer nivel</a:t>
            </a:r>
          </a:p>
        </p:txBody>
      </p:sp>
      <p:sp>
        <p:nvSpPr>
          <p:cNvPr id="130" name="PlaceHolder 5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4400" b="0" strike="noStrike" spc="-1">
                <a:solidFill>
                  <a:srgbClr val="262626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4" descr="diapo_horizontales"/>
          <p:cNvPicPr/>
          <p:nvPr/>
        </p:nvPicPr>
        <p:blipFill>
          <a:blip r:embed="rId14"/>
          <a:stretch/>
        </p:blipFill>
        <p:spPr>
          <a:xfrm>
            <a:off x="0" y="0"/>
            <a:ext cx="9905400" cy="6857280"/>
          </a:xfrm>
          <a:prstGeom prst="rect">
            <a:avLst/>
          </a:prstGeom>
          <a:ln w="9360">
            <a:noFill/>
          </a:ln>
        </p:spPr>
      </p:pic>
      <p:grpSp>
        <p:nvGrpSpPr>
          <p:cNvPr id="168" name="Group 1"/>
          <p:cNvGrpSpPr/>
          <p:nvPr/>
        </p:nvGrpSpPr>
        <p:grpSpPr>
          <a:xfrm>
            <a:off x="200160" y="6377040"/>
            <a:ext cx="6514200" cy="334080"/>
            <a:chOff x="200160" y="6377040"/>
            <a:chExt cx="6514200" cy="334080"/>
          </a:xfrm>
        </p:grpSpPr>
        <p:grpSp>
          <p:nvGrpSpPr>
            <p:cNvPr id="169" name="Group 2"/>
            <p:cNvGrpSpPr/>
            <p:nvPr/>
          </p:nvGrpSpPr>
          <p:grpSpPr>
            <a:xfrm>
              <a:off x="4248000" y="6415560"/>
              <a:ext cx="2466360" cy="261360"/>
              <a:chOff x="4248000" y="6415560"/>
              <a:chExt cx="2466360" cy="261360"/>
            </a:xfrm>
          </p:grpSpPr>
          <p:pic>
            <p:nvPicPr>
              <p:cNvPr id="170" name="Imagen 1"/>
              <p:cNvPicPr/>
              <p:nvPr/>
            </p:nvPicPr>
            <p:blipFill>
              <a:blip r:embed="rId15"/>
              <a:stretch/>
            </p:blipFill>
            <p:spPr>
              <a:xfrm>
                <a:off x="4854240" y="6415560"/>
                <a:ext cx="1860120" cy="243720"/>
              </a:xfrm>
              <a:prstGeom prst="rect">
                <a:avLst/>
              </a:prstGeom>
              <a:ln w="9360">
                <a:noFill/>
              </a:ln>
            </p:spPr>
          </p:pic>
          <p:pic>
            <p:nvPicPr>
              <p:cNvPr id="171" name="Imagen 13"/>
              <p:cNvPicPr/>
              <p:nvPr/>
            </p:nvPicPr>
            <p:blipFill>
              <a:blip r:embed="rId16"/>
              <a:stretch/>
            </p:blipFill>
            <p:spPr>
              <a:xfrm>
                <a:off x="4248000" y="6422400"/>
                <a:ext cx="484920" cy="254520"/>
              </a:xfrm>
              <a:prstGeom prst="rect">
                <a:avLst/>
              </a:prstGeom>
              <a:ln w="9360">
                <a:noFill/>
              </a:ln>
            </p:spPr>
          </p:pic>
        </p:grpSp>
        <p:grpSp>
          <p:nvGrpSpPr>
            <p:cNvPr id="172" name="Group 3"/>
            <p:cNvGrpSpPr/>
            <p:nvPr/>
          </p:nvGrpSpPr>
          <p:grpSpPr>
            <a:xfrm>
              <a:off x="200160" y="6377040"/>
              <a:ext cx="4069800" cy="334080"/>
              <a:chOff x="200160" y="6377040"/>
              <a:chExt cx="4069800" cy="334080"/>
            </a:xfrm>
          </p:grpSpPr>
          <p:grpSp>
            <p:nvGrpSpPr>
              <p:cNvPr id="173" name="Group 4"/>
              <p:cNvGrpSpPr/>
              <p:nvPr/>
            </p:nvGrpSpPr>
            <p:grpSpPr>
              <a:xfrm>
                <a:off x="814680" y="6377040"/>
                <a:ext cx="3455280" cy="334080"/>
                <a:chOff x="814680" y="6377040"/>
                <a:chExt cx="3455280" cy="334080"/>
              </a:xfrm>
            </p:grpSpPr>
            <p:pic>
              <p:nvPicPr>
                <p:cNvPr id="174" name="Imagen 5"/>
                <p:cNvPicPr/>
                <p:nvPr/>
              </p:nvPicPr>
              <p:blipFill>
                <a:blip r:embed="rId17"/>
                <a:stretch/>
              </p:blipFill>
              <p:spPr>
                <a:xfrm>
                  <a:off x="814680" y="6385320"/>
                  <a:ext cx="969840" cy="317160"/>
                </a:xfrm>
                <a:prstGeom prst="rect">
                  <a:avLst/>
                </a:prstGeom>
                <a:ln w="9360">
                  <a:noFill/>
                </a:ln>
              </p:spPr>
            </p:pic>
            <p:pic>
              <p:nvPicPr>
                <p:cNvPr id="175" name="Imagen 6"/>
                <p:cNvPicPr/>
                <p:nvPr/>
              </p:nvPicPr>
              <p:blipFill>
                <a:blip r:embed="rId18"/>
                <a:stretch/>
              </p:blipFill>
              <p:spPr>
                <a:xfrm>
                  <a:off x="1783800" y="6393960"/>
                  <a:ext cx="1039680" cy="317160"/>
                </a:xfrm>
                <a:prstGeom prst="rect">
                  <a:avLst/>
                </a:prstGeom>
                <a:ln w="9360">
                  <a:noFill/>
                </a:ln>
              </p:spPr>
            </p:pic>
            <p:pic>
              <p:nvPicPr>
                <p:cNvPr id="176" name="Imagen 7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2660400" y="6385320"/>
                  <a:ext cx="646200" cy="317160"/>
                </a:xfrm>
                <a:prstGeom prst="rect">
                  <a:avLst/>
                </a:prstGeom>
                <a:ln w="9360">
                  <a:noFill/>
                </a:ln>
              </p:spPr>
            </p:pic>
            <p:pic>
              <p:nvPicPr>
                <p:cNvPr id="177" name="Imagen 8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3186360" y="6377040"/>
                  <a:ext cx="1083600" cy="317160"/>
                </a:xfrm>
                <a:prstGeom prst="rect">
                  <a:avLst/>
                </a:prstGeom>
                <a:ln w="9360">
                  <a:noFill/>
                </a:ln>
              </p:spPr>
            </p:pic>
          </p:grpSp>
          <p:pic>
            <p:nvPicPr>
              <p:cNvPr id="178" name="Imagen 15"/>
              <p:cNvPicPr/>
              <p:nvPr/>
            </p:nvPicPr>
            <p:blipFill>
              <a:blip r:embed="rId21"/>
              <a:stretch/>
            </p:blipFill>
            <p:spPr>
              <a:xfrm>
                <a:off x="200160" y="6400440"/>
                <a:ext cx="672120" cy="300240"/>
              </a:xfrm>
              <a:prstGeom prst="rect">
                <a:avLst/>
              </a:prstGeom>
              <a:ln w="9360">
                <a:noFill/>
              </a:ln>
            </p:spPr>
          </p:pic>
        </p:grpSp>
      </p:grpSp>
      <p:sp>
        <p:nvSpPr>
          <p:cNvPr id="179" name="PlaceHolder 5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workflows/vignettes/RNAseq123/inst/doc/limmaWorkflow.html" TargetMode="External"/><Relationship Id="rId2" Type="http://schemas.openxmlformats.org/officeDocument/2006/relationships/hyperlink" Target="https://combine-australia.github.io/RNAseq-R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cbi.nlm.nih.gov/geo/query/acc.cgi?acc=GSE60450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ncbi.nlm.nih.gov/geo/query/acc.cgi?acc=GSE60450" TargetMode="Externa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-144000" y="4124520"/>
            <a:ext cx="99050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 algn="r">
              <a:lnSpc>
                <a:spcPct val="100000"/>
              </a:lnSpc>
              <a:tabLst>
                <a:tab pos="0" algn="l"/>
              </a:tabLst>
            </a:pPr>
            <a:r>
              <a:rPr lang="ca-ES" sz="1900" b="1" strike="noStrike" spc="-1">
                <a:solidFill>
                  <a:srgbClr val="7D468C"/>
                </a:solidFill>
                <a:latin typeface="Calibri"/>
              </a:rPr>
              <a:t>HANDS ON: Introduction to RNA-Seq Differential Expression Analysis</a:t>
            </a:r>
            <a:endParaRPr lang="en-US" sz="19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023360" y="4791600"/>
            <a:ext cx="5679360" cy="161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5760" algn="r">
              <a:lnSpc>
                <a:spcPct val="100000"/>
              </a:lnSpc>
              <a:tabLst>
                <a:tab pos="0" algn="l"/>
              </a:tabLst>
            </a:pPr>
            <a:r>
              <a:rPr lang="pt-BR" sz="16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Bioinformàtica</a:t>
            </a:r>
            <a:r>
              <a:rPr lang="pt-BR" sz="16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per a </a:t>
            </a:r>
            <a:r>
              <a:rPr lang="pt-BR" sz="16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la</a:t>
            </a:r>
            <a:r>
              <a:rPr lang="pt-BR" sz="16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pt-BR" sz="16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Recerca</a:t>
            </a:r>
            <a:r>
              <a:rPr lang="pt-BR" sz="16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pt-BR" sz="16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Biomèdica</a:t>
            </a:r>
            <a:endParaRPr lang="en-US" sz="1600" b="0" strike="noStrike" spc="-1" dirty="0">
              <a:latin typeface="Arial"/>
            </a:endParaRPr>
          </a:p>
          <a:p>
            <a:pPr marL="457200" indent="-455760" algn="r">
              <a:lnSpc>
                <a:spcPct val="100000"/>
              </a:lnSpc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 marL="457200" indent="-455760" algn="r">
              <a:tabLst>
                <a:tab pos="0" algn="l"/>
              </a:tabLst>
            </a:pPr>
            <a:r>
              <a:rPr lang="pt-BR" sz="1600" b="1" spc="-1" dirty="0">
                <a:solidFill>
                  <a:srgbClr val="808080"/>
                </a:solidFill>
                <a:latin typeface="Calibri"/>
              </a:rPr>
              <a:t>Esther Camacho</a:t>
            </a:r>
            <a:r>
              <a:rPr lang="pt-BR" sz="1600" b="1" spc="-1" baseline="33000" dirty="0">
                <a:solidFill>
                  <a:srgbClr val="808080"/>
                </a:solidFill>
                <a:latin typeface="Calibri"/>
              </a:rPr>
              <a:t>1</a:t>
            </a:r>
            <a:r>
              <a:rPr lang="pt-BR" sz="1600" b="1" spc="-1" dirty="0">
                <a:solidFill>
                  <a:srgbClr val="808080"/>
                </a:solidFill>
                <a:latin typeface="Calibri"/>
              </a:rPr>
              <a:t>, Angel </a:t>
            </a:r>
            <a:r>
              <a:rPr lang="pt-BR" sz="1600" b="1" spc="-1" dirty="0" smtClean="0">
                <a:solidFill>
                  <a:srgbClr val="808080"/>
                </a:solidFill>
                <a:latin typeface="Calibri"/>
              </a:rPr>
              <a:t>Blanco</a:t>
            </a:r>
            <a:r>
              <a:rPr lang="pt-BR" sz="1600" b="1" spc="-1" baseline="33000" dirty="0" smtClean="0">
                <a:solidFill>
                  <a:srgbClr val="808080"/>
                </a:solidFill>
                <a:latin typeface="Calibri"/>
              </a:rPr>
              <a:t>1,2</a:t>
            </a:r>
            <a:r>
              <a:rPr lang="pt-BR" sz="1600" b="1" spc="-1" dirty="0" smtClean="0">
                <a:solidFill>
                  <a:srgbClr val="808080"/>
                </a:solidFill>
                <a:latin typeface="Calibri"/>
              </a:rPr>
              <a:t>, </a:t>
            </a:r>
            <a:r>
              <a:rPr lang="pt-BR" sz="1600" b="1" spc="-1" dirty="0" err="1" smtClean="0">
                <a:solidFill>
                  <a:srgbClr val="808080"/>
                </a:solidFill>
                <a:latin typeface="Calibri"/>
              </a:rPr>
              <a:t>Mireia</a:t>
            </a:r>
            <a:r>
              <a:rPr lang="pt-BR" sz="1600" b="1" spc="-1" dirty="0" smtClean="0">
                <a:solidFill>
                  <a:srgbClr val="808080"/>
                </a:solidFill>
                <a:latin typeface="Calibri"/>
              </a:rPr>
              <a:t> </a:t>
            </a:r>
            <a:r>
              <a:rPr lang="pt-BR" sz="16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Ferrer</a:t>
            </a:r>
            <a:r>
              <a:rPr lang="pt-BR" sz="1600" b="1" strike="noStrike" spc="-1" baseline="33000" dirty="0">
                <a:solidFill>
                  <a:srgbClr val="808080"/>
                </a:solidFill>
                <a:latin typeface="Calibri"/>
                <a:ea typeface="DejaVu Sans"/>
              </a:rPr>
              <a:t>1</a:t>
            </a:r>
            <a:r>
              <a:rPr lang="pt-BR" sz="16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, </a:t>
            </a:r>
            <a:r>
              <a:rPr lang="pt-BR" sz="1600" b="1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Álex</a:t>
            </a:r>
            <a:r>
              <a:rPr lang="pt-BR" sz="16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Sánchez</a:t>
            </a:r>
            <a:r>
              <a:rPr lang="pt-BR" sz="1600" b="1" strike="noStrike" spc="-1" baseline="33000" dirty="0">
                <a:solidFill>
                  <a:srgbClr val="808080"/>
                </a:solidFill>
                <a:latin typeface="Calibri"/>
                <a:ea typeface="DejaVu Sans"/>
              </a:rPr>
              <a:t>1,2</a:t>
            </a:r>
            <a:endParaRPr lang="en-US" sz="1600" b="0" strike="noStrike" spc="-1" dirty="0">
              <a:latin typeface="Arial"/>
            </a:endParaRPr>
          </a:p>
          <a:p>
            <a:pPr marL="457200" indent="-455760" algn="r">
              <a:lnSpc>
                <a:spcPct val="100000"/>
              </a:lnSpc>
              <a:tabLst>
                <a:tab pos="0" algn="l"/>
              </a:tabLst>
            </a:pPr>
            <a:r>
              <a:rPr lang="en-US" sz="1300" b="0" strike="noStrike" spc="-1" dirty="0" smtClean="0">
                <a:solidFill>
                  <a:srgbClr val="808080"/>
                </a:solidFill>
                <a:latin typeface="Calibri"/>
                <a:ea typeface="DejaVu Sans"/>
              </a:rPr>
              <a:t>1 </a:t>
            </a:r>
            <a:r>
              <a:rPr lang="en-US" sz="13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Unitat</a:t>
            </a: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d’Estadística</a:t>
            </a: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i</a:t>
            </a: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Bioinformàtica</a:t>
            </a: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(UEB) VHIR</a:t>
            </a:r>
            <a:endParaRPr lang="en-US" sz="1300" b="0" strike="noStrike" spc="-1" dirty="0">
              <a:latin typeface="Arial"/>
            </a:endParaRPr>
          </a:p>
          <a:p>
            <a:pPr marL="457200" indent="-455760" algn="r">
              <a:lnSpc>
                <a:spcPct val="93000"/>
              </a:lnSpc>
              <a:tabLst>
                <a:tab pos="0" algn="l"/>
              </a:tabLst>
            </a:pP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2 </a:t>
            </a:r>
            <a:r>
              <a:rPr lang="en-US" sz="13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Departament</a:t>
            </a: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de </a:t>
            </a:r>
            <a:r>
              <a:rPr lang="en-US" sz="13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Genètica</a:t>
            </a: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Microbiologia</a:t>
            </a: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i</a:t>
            </a: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Estadística</a:t>
            </a:r>
            <a:r>
              <a:rPr lang="en-US" sz="13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, UB</a:t>
            </a:r>
            <a:endParaRPr lang="en-US" sz="13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200520" y="980640"/>
            <a:ext cx="8568720" cy="30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strike="noStrike" spc="-1">
                <a:solidFill>
                  <a:srgbClr val="262626"/>
                </a:solidFill>
                <a:latin typeface="Verdana"/>
              </a:rPr>
              <a:t>Steps  covered in this tutorial: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US" sz="1800" b="1" strike="noStrike" spc="-1">
                <a:solidFill>
                  <a:srgbClr val="FF0000"/>
                </a:solidFill>
                <a:latin typeface="Verdana"/>
              </a:rPr>
              <a:t>Summarization/Quantification of aligned reads: obtaining the counts matrix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0" strike="noStrike" spc="-1">
                <a:solidFill>
                  <a:srgbClr val="262626"/>
                </a:solidFill>
                <a:latin typeface="Verdana"/>
              </a:rPr>
              <a:t>Data pre-processing and  exploratory analysis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0" strike="noStrike" spc="-1">
                <a:solidFill>
                  <a:srgbClr val="262626"/>
                </a:solidFill>
                <a:latin typeface="Verdana"/>
              </a:rPr>
              <a:t>Differential gene expression analysis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0" strike="noStrike" spc="-1">
                <a:solidFill>
                  <a:srgbClr val="262626"/>
                </a:solidFill>
                <a:latin typeface="Verdana"/>
              </a:rPr>
              <a:t>Visually explore the results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2"/>
          <p:cNvSpPr/>
          <p:nvPr/>
        </p:nvSpPr>
        <p:spPr>
          <a:xfrm>
            <a:off x="486360" y="1124640"/>
            <a:ext cx="878472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The alignment produces a set of </a:t>
            </a:r>
            <a:r>
              <a:rPr lang="en-GB" sz="1800" b="1" strike="noStrike" spc="-1">
                <a:solidFill>
                  <a:srgbClr val="262626"/>
                </a:solidFill>
                <a:latin typeface="Calibri"/>
              </a:rPr>
              <a:t>BAM</a:t>
            </a: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 files, where each file contains the read alignments for each sample.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In the BAM file, there is a chromosomal location for every read that was mapped.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128520" y="606600"/>
            <a:ext cx="9504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1: Summarization/Quantification of reads: obtaining the counts matrix</a:t>
            </a:r>
            <a:endParaRPr lang="en-US" sz="2300" b="0" strike="noStrike" spc="-1">
              <a:latin typeface="Arial"/>
            </a:endParaRPr>
          </a:p>
        </p:txBody>
      </p:sp>
      <p:pic>
        <p:nvPicPr>
          <p:cNvPr id="274" name="Picture 2" descr="BamRecNew.png"/>
          <p:cNvPicPr/>
          <p:nvPr/>
        </p:nvPicPr>
        <p:blipFill>
          <a:blip r:embed="rId3"/>
          <a:stretch/>
        </p:blipFill>
        <p:spPr>
          <a:xfrm>
            <a:off x="560520" y="2493000"/>
            <a:ext cx="6840360" cy="3683160"/>
          </a:xfrm>
          <a:prstGeom prst="rect">
            <a:avLst/>
          </a:prstGeom>
          <a:ln>
            <a:noFill/>
          </a:ln>
        </p:spPr>
      </p:pic>
      <p:sp>
        <p:nvSpPr>
          <p:cNvPr id="275" name="CustomShape 4"/>
          <p:cNvSpPr/>
          <p:nvPr/>
        </p:nvSpPr>
        <p:spPr>
          <a:xfrm>
            <a:off x="6485760" y="6165360"/>
            <a:ext cx="3693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200" b="0" strike="noStrike" spc="-1">
                <a:solidFill>
                  <a:srgbClr val="262626"/>
                </a:solidFill>
                <a:latin typeface="Calibri"/>
              </a:rPr>
              <a:t>http://samtools.github.io/hts-specs/SAMv1.pdf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n 2"/>
          <p:cNvPicPr/>
          <p:nvPr/>
        </p:nvPicPr>
        <p:blipFill>
          <a:blip r:embed="rId3"/>
          <a:stretch/>
        </p:blipFill>
        <p:spPr>
          <a:xfrm>
            <a:off x="1580040" y="2106720"/>
            <a:ext cx="6744240" cy="185724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"/>
          <p:cNvSpPr/>
          <p:nvPr/>
        </p:nvSpPr>
        <p:spPr>
          <a:xfrm>
            <a:off x="448200" y="1414080"/>
            <a:ext cx="8640720" cy="42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We need to summarize and aggregate reads over some biologically meaningful unit, such as exons, transcripts, genes, regions 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Many methods available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50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79" name="Imagen 3"/>
          <p:cNvPicPr/>
          <p:nvPr/>
        </p:nvPicPr>
        <p:blipFill>
          <a:blip r:embed="rId4"/>
          <a:stretch/>
        </p:blipFill>
        <p:spPr>
          <a:xfrm>
            <a:off x="4592880" y="3950640"/>
            <a:ext cx="3152880" cy="1028520"/>
          </a:xfrm>
          <a:prstGeom prst="rect">
            <a:avLst/>
          </a:prstGeom>
          <a:ln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128520" y="606600"/>
            <a:ext cx="9504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1: Summarization/Quantification of reads: obtaining the counts matrix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" descr="https://www.melbournebioinformatics.org.au/tutorials/tutorials/rna_seq_dge_basic/media/rna_basic_gtf.png"/>
          <p:cNvPicPr/>
          <p:nvPr/>
        </p:nvPicPr>
        <p:blipFill>
          <a:blip r:embed="rId2"/>
          <a:srcRect r="17473"/>
          <a:stretch/>
        </p:blipFill>
        <p:spPr>
          <a:xfrm>
            <a:off x="272520" y="2349000"/>
            <a:ext cx="9456480" cy="296496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488520" y="1196640"/>
            <a:ext cx="885672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Requires gene annotation specifying the genomic start and end position of each exon of each gene . Usually this is contained in a data frame in </a:t>
            </a:r>
            <a:r>
              <a:rPr lang="en-GB" sz="1800" b="0" i="1" strike="noStrike" spc="-1">
                <a:solidFill>
                  <a:srgbClr val="262626"/>
                </a:solidFill>
                <a:latin typeface="Calibri"/>
              </a:rPr>
              <a:t>GTF</a:t>
            </a: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 format for each organism.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28520" y="606600"/>
            <a:ext cx="9504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1: Summarization/Quantification of reads: obtaining the counts matrix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2"/>
          <p:cNvSpPr/>
          <p:nvPr/>
        </p:nvSpPr>
        <p:spPr>
          <a:xfrm>
            <a:off x="486360" y="1294920"/>
            <a:ext cx="878472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Reads that map to exons of genes are added together to obtain the count for each gene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There may be some ambiguities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128520" y="606600"/>
            <a:ext cx="9504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1: Summarization/Quantification of reads: obtaining the counts matrix</a:t>
            </a:r>
            <a:endParaRPr lang="en-US" sz="2300" b="0" strike="noStrike" spc="-1">
              <a:latin typeface="Arial"/>
            </a:endParaRPr>
          </a:p>
        </p:txBody>
      </p:sp>
      <p:pic>
        <p:nvPicPr>
          <p:cNvPr id="287" name="Picture 2" descr="Counting reads in features with htseq-count — HTSeq 0.11.1 documentation"/>
          <p:cNvPicPr/>
          <p:nvPr/>
        </p:nvPicPr>
        <p:blipFill>
          <a:blip r:embed="rId3"/>
          <a:srcRect t="61648"/>
          <a:stretch/>
        </p:blipFill>
        <p:spPr>
          <a:xfrm>
            <a:off x="1640520" y="2709000"/>
            <a:ext cx="7218000" cy="284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2" descr="https://chipster.csc.fi/manual/RNA-seq-basic-steps.png"/>
          <p:cNvPicPr/>
          <p:nvPr/>
        </p:nvPicPr>
        <p:blipFill>
          <a:blip r:embed="rId2"/>
          <a:srcRect t="8590" r="51051" b="4429"/>
          <a:stretch/>
        </p:blipFill>
        <p:spPr>
          <a:xfrm>
            <a:off x="4664880" y="1052640"/>
            <a:ext cx="3904200" cy="5184360"/>
          </a:xfrm>
          <a:prstGeom prst="rect">
            <a:avLst/>
          </a:prstGeom>
          <a:ln>
            <a:noFill/>
          </a:ln>
        </p:spPr>
      </p:pic>
      <p:sp>
        <p:nvSpPr>
          <p:cNvPr id="289" name="CustomShape 1"/>
          <p:cNvSpPr/>
          <p:nvPr/>
        </p:nvSpPr>
        <p:spPr>
          <a:xfrm>
            <a:off x="128520" y="606600"/>
            <a:ext cx="9504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1: Summarization/Quantification of reads: obtaining the counts matrix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0" y="4509000"/>
            <a:ext cx="4520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The summarized RNA-seq data is widely known as a </a:t>
            </a:r>
            <a:r>
              <a:rPr lang="en-GB" sz="1800" b="1" i="1" strike="noStrike" spc="-1">
                <a:solidFill>
                  <a:srgbClr val="262626"/>
                </a:solidFill>
                <a:latin typeface="Calibri"/>
              </a:rPr>
              <a:t>count matrix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000520" y="2205000"/>
            <a:ext cx="684036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Hands on!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	... follow </a:t>
            </a:r>
            <a:r>
              <a:rPr lang="ca-ES" sz="2400" b="1" strike="noStrike" spc="-1">
                <a:solidFill>
                  <a:srgbClr val="262626"/>
                </a:solidFill>
                <a:latin typeface="Calibri"/>
              </a:rPr>
              <a:t>sections  3-4 of the Rmd file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28520" y="606600"/>
            <a:ext cx="9504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1: Summarization/Quantification of reads: obtaining the counts matrix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200520" y="980640"/>
            <a:ext cx="9561240" cy="30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strike="noStrike" spc="-1">
                <a:solidFill>
                  <a:srgbClr val="262626"/>
                </a:solidFill>
                <a:latin typeface="Verdana"/>
              </a:rPr>
              <a:t>Steps  covered in this tutorial: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US" sz="1800" b="0" strike="noStrike" spc="-1">
                <a:solidFill>
                  <a:srgbClr val="FF0000"/>
                </a:solidFill>
                <a:latin typeface="Verdana"/>
              </a:rPr>
              <a:t>Summarization/Quantification of aligned reads: obtaining the counts matrix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GB" sz="1800" b="1" strike="noStrike" spc="-1">
                <a:solidFill>
                  <a:srgbClr val="FF0000"/>
                </a:solidFill>
                <a:latin typeface="Verdana"/>
              </a:rPr>
              <a:t>Data pre-processing and  exploratory analysis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0" strike="noStrike" spc="-1">
                <a:solidFill>
                  <a:srgbClr val="262626"/>
                </a:solidFill>
                <a:latin typeface="Verdana"/>
              </a:rPr>
              <a:t>Differential gene expression analysis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0" strike="noStrike" spc="-1">
                <a:solidFill>
                  <a:srgbClr val="262626"/>
                </a:solidFill>
                <a:latin typeface="Verdana"/>
              </a:rPr>
              <a:t>Visually explore the results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2"/>
          <p:cNvSpPr/>
          <p:nvPr/>
        </p:nvSpPr>
        <p:spPr>
          <a:xfrm>
            <a:off x="128520" y="606600"/>
            <a:ext cx="8640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776520" y="1484640"/>
            <a:ext cx="7920360" cy="283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600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2000" b="0" strike="noStrike" spc="-1">
                <a:solidFill>
                  <a:srgbClr val="262626"/>
                </a:solidFill>
                <a:latin typeface="Calibri"/>
              </a:rPr>
              <a:t> How my data looks like?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2000" b="0" strike="noStrike" spc="-1">
                <a:solidFill>
                  <a:srgbClr val="262626"/>
                </a:solidFill>
                <a:latin typeface="Calibri"/>
              </a:rPr>
              <a:t> Is it of enough quality for analysis?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2000" b="0" strike="noStrike" spc="-1">
                <a:solidFill>
                  <a:srgbClr val="262626"/>
                </a:solidFill>
                <a:latin typeface="Calibri"/>
              </a:rPr>
              <a:t> Are there some outlier samples that should be removed?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2000" b="0" strike="noStrike" spc="-1">
                <a:solidFill>
                  <a:srgbClr val="262626"/>
                </a:solidFill>
                <a:latin typeface="Calibri"/>
              </a:rPr>
              <a:t> Are samples grouped according to the experimental conditions? 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2000" b="0" strike="noStrike" spc="-1">
                <a:solidFill>
                  <a:srgbClr val="262626"/>
                </a:solidFill>
                <a:latin typeface="Calibri"/>
              </a:rPr>
              <a:t> What are the main sources of variability in the data?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"/>
          <p:cNvPicPr/>
          <p:nvPr/>
        </p:nvPicPr>
        <p:blipFill>
          <a:blip r:embed="rId2"/>
          <a:srcRect t="17862" b="16577"/>
          <a:stretch/>
        </p:blipFill>
        <p:spPr>
          <a:xfrm>
            <a:off x="1280520" y="2205000"/>
            <a:ext cx="7476840" cy="3672000"/>
          </a:xfrm>
          <a:prstGeom prst="rect">
            <a:avLst/>
          </a:prstGeom>
          <a:ln w="9360">
            <a:noFill/>
          </a:ln>
        </p:spPr>
      </p:pic>
      <p:sp>
        <p:nvSpPr>
          <p:cNvPr id="298" name="CustomShape 1"/>
          <p:cNvSpPr/>
          <p:nvPr/>
        </p:nvSpPr>
        <p:spPr>
          <a:xfrm>
            <a:off x="128520" y="606600"/>
            <a:ext cx="86407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0" y="1124640"/>
            <a:ext cx="49525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RNA-seq data is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- discrete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- has non-constant mean-variance trend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2903040" y="5877360"/>
            <a:ext cx="4497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0" strike="noStrike" spc="-1">
                <a:solidFill>
                  <a:srgbClr val="262626"/>
                </a:solidFill>
                <a:latin typeface="Calibri"/>
              </a:rPr>
              <a:t>Non-normal distribution of count data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3"/>
          <p:cNvPicPr/>
          <p:nvPr/>
        </p:nvPicPr>
        <p:blipFill>
          <a:blip r:embed="rId2"/>
          <a:srcRect l="28421" t="25394" r="23991" b="13583"/>
          <a:stretch/>
        </p:blipFill>
        <p:spPr>
          <a:xfrm>
            <a:off x="1692360" y="836640"/>
            <a:ext cx="7652880" cy="5516280"/>
          </a:xfrm>
          <a:prstGeom prst="rect">
            <a:avLst/>
          </a:prstGeom>
          <a:ln w="9360"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0" y="2133000"/>
            <a:ext cx="24487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ca-ES" sz="1800" b="0" strike="noStrike" spc="-1">
                <a:solidFill>
                  <a:srgbClr val="262626"/>
                </a:solidFill>
                <a:latin typeface="Calibri"/>
              </a:rPr>
              <a:t>We will have different data formats and tools for each step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28520" y="606600"/>
            <a:ext cx="977688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Steps in NGS data analysis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2"/>
          <p:cNvSpPr/>
          <p:nvPr/>
        </p:nvSpPr>
        <p:spPr>
          <a:xfrm>
            <a:off x="1496520" y="1196640"/>
            <a:ext cx="8352720" cy="365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It is recommended to filter for lowly expressed genes before differential expression testing.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marL="2114640" lvl="4" indent="-285480">
              <a:lnSpc>
                <a:spcPct val="150000"/>
              </a:lnSpc>
              <a:buClr>
                <a:srgbClr val="262626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provide little evidence for differential expression and they interfere with some of the statistical approximations used</a:t>
            </a:r>
            <a:endParaRPr lang="en-US" sz="1800" b="0" strike="noStrike" spc="-1">
              <a:latin typeface="Arial"/>
            </a:endParaRPr>
          </a:p>
          <a:p>
            <a:pPr marL="2114640" lvl="4" indent="-285480">
              <a:lnSpc>
                <a:spcPct val="150000"/>
              </a:lnSpc>
              <a:buClr>
                <a:srgbClr val="262626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Add to the multiple testing burden when estimating FDR, reducing power to detect differential expressed genes.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128520" y="606600"/>
            <a:ext cx="86407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191160" y="1196640"/>
            <a:ext cx="1272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1" strike="noStrike" spc="-1">
                <a:solidFill>
                  <a:srgbClr val="262626"/>
                </a:solidFill>
                <a:latin typeface="Calibri"/>
              </a:rPr>
              <a:t>Filtering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5" name="Picture 2"/>
          <p:cNvPicPr/>
          <p:nvPr/>
        </p:nvPicPr>
        <p:blipFill>
          <a:blip r:embed="rId3"/>
          <a:stretch/>
        </p:blipFill>
        <p:spPr>
          <a:xfrm>
            <a:off x="1136520" y="3789000"/>
            <a:ext cx="5295600" cy="24001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2"/>
          <p:cNvSpPr/>
          <p:nvPr/>
        </p:nvSpPr>
        <p:spPr>
          <a:xfrm>
            <a:off x="632520" y="1556640"/>
            <a:ext cx="8496720" cy="269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 The counts of mapped reads for each gene is proportional to the expression of RNA (“interesting”) in addition to many other factors (“uninteresting”).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 Normalization is the process of scaling raw count values to account for the “uninteresting” factors.</a:t>
            </a: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5384880" y="6237360"/>
            <a:ext cx="4392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262626"/>
                </a:solidFill>
                <a:latin typeface="Calibri"/>
              </a:rPr>
              <a:t>https://hbctraining.github.io/DGE_workshop/lessons/02_DGE_count_normalization.html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128520" y="606600"/>
            <a:ext cx="86407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115920" y="1196640"/>
            <a:ext cx="352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1" strike="noStrike" spc="-1">
                <a:solidFill>
                  <a:srgbClr val="262626"/>
                </a:solidFill>
                <a:latin typeface="Calibri"/>
              </a:rPr>
              <a:t>Scaling and normalization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Picture 2"/>
          <p:cNvPicPr/>
          <p:nvPr/>
        </p:nvPicPr>
        <p:blipFill>
          <a:blip r:embed="rId3"/>
          <a:srcRect t="24401"/>
          <a:stretch/>
        </p:blipFill>
        <p:spPr>
          <a:xfrm>
            <a:off x="1712520" y="3033000"/>
            <a:ext cx="6408360" cy="3286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2"/>
          <p:cNvSpPr/>
          <p:nvPr/>
        </p:nvSpPr>
        <p:spPr>
          <a:xfrm>
            <a:off x="560520" y="1724400"/>
            <a:ext cx="8496720" cy="33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Main factors often considered during normalization are: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800280" lvl="1" indent="-342720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1" strike="noStrike" spc="-1">
                <a:solidFill>
                  <a:srgbClr val="262626"/>
                </a:solidFill>
                <a:latin typeface="Calibri"/>
              </a:rPr>
              <a:t>Sequencing depth: </a:t>
            </a: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total number or reads mapped to the genome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314" name="Imagen 4"/>
          <p:cNvPicPr/>
          <p:nvPr/>
        </p:nvPicPr>
        <p:blipFill>
          <a:blip r:embed="rId3"/>
          <a:stretch/>
        </p:blipFill>
        <p:spPr>
          <a:xfrm>
            <a:off x="2360880" y="3213000"/>
            <a:ext cx="4602240" cy="2520000"/>
          </a:xfrm>
          <a:prstGeom prst="rect">
            <a:avLst/>
          </a:prstGeom>
          <a:ln>
            <a:noFill/>
          </a:ln>
        </p:spPr>
      </p:pic>
      <p:sp>
        <p:nvSpPr>
          <p:cNvPr id="315" name="CustomShape 3"/>
          <p:cNvSpPr/>
          <p:nvPr/>
        </p:nvSpPr>
        <p:spPr>
          <a:xfrm>
            <a:off x="5384880" y="6237360"/>
            <a:ext cx="4392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262626"/>
                </a:solidFill>
                <a:latin typeface="Calibri"/>
              </a:rPr>
              <a:t>https://hbctraining.github.io/DGE_workshop/lessons/02_DGE_count_normalization.html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128520" y="606600"/>
            <a:ext cx="8640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187920" y="1196640"/>
            <a:ext cx="352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1" strike="noStrike" spc="-1">
                <a:solidFill>
                  <a:srgbClr val="262626"/>
                </a:solidFill>
                <a:latin typeface="Calibri"/>
              </a:rPr>
              <a:t>Scaling and normalization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2"/>
          <p:cNvSpPr/>
          <p:nvPr/>
        </p:nvSpPr>
        <p:spPr>
          <a:xfrm>
            <a:off x="560520" y="1700640"/>
            <a:ext cx="8496720" cy="33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Main factors often considered during normalization are: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800280" lvl="1" indent="-342720">
              <a:lnSpc>
                <a:spcPct val="150000"/>
              </a:lnSpc>
              <a:buClr>
                <a:srgbClr val="262626"/>
              </a:buClr>
              <a:buFont typeface="Verdana"/>
              <a:buAutoNum type="arabicPeriod" startAt="2"/>
            </a:pPr>
            <a:r>
              <a:rPr lang="en-GB" sz="1800" b="1" strike="noStrike" spc="-1">
                <a:solidFill>
                  <a:srgbClr val="262626"/>
                </a:solidFill>
                <a:latin typeface="Calibri"/>
              </a:rPr>
              <a:t>Gene length: </a:t>
            </a: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Accounting for gene length is necessary for comparing expression between different genes within the same sample. </a:t>
            </a: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5384880" y="6237360"/>
            <a:ext cx="4392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262626"/>
                </a:solidFill>
                <a:latin typeface="Calibri"/>
              </a:rPr>
              <a:t>https://hbctraining.github.io/DGE_workshop/lessons/02_DGE_count_normalization.html</a:t>
            </a:r>
            <a:endParaRPr lang="en-US" sz="900" b="0" strike="noStrike" spc="-1">
              <a:latin typeface="Arial"/>
            </a:endParaRPr>
          </a:p>
        </p:txBody>
      </p:sp>
      <p:pic>
        <p:nvPicPr>
          <p:cNvPr id="321" name="Imagen 1"/>
          <p:cNvPicPr/>
          <p:nvPr/>
        </p:nvPicPr>
        <p:blipFill>
          <a:blip r:embed="rId3"/>
          <a:stretch/>
        </p:blipFill>
        <p:spPr>
          <a:xfrm>
            <a:off x="2432880" y="3357000"/>
            <a:ext cx="3828960" cy="2880000"/>
          </a:xfrm>
          <a:prstGeom prst="rect">
            <a:avLst/>
          </a:prstGeom>
          <a:ln>
            <a:noFill/>
          </a:ln>
        </p:spPr>
      </p:pic>
      <p:sp>
        <p:nvSpPr>
          <p:cNvPr id="322" name="CustomShape 4"/>
          <p:cNvSpPr/>
          <p:nvPr/>
        </p:nvSpPr>
        <p:spPr>
          <a:xfrm>
            <a:off x="128520" y="606600"/>
            <a:ext cx="8640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187920" y="1196640"/>
            <a:ext cx="352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1" strike="noStrike" spc="-1">
                <a:solidFill>
                  <a:srgbClr val="262626"/>
                </a:solidFill>
                <a:latin typeface="Calibri"/>
              </a:rPr>
              <a:t>Scaling and normalization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2"/>
          <p:cNvSpPr/>
          <p:nvPr/>
        </p:nvSpPr>
        <p:spPr>
          <a:xfrm>
            <a:off x="632520" y="1556640"/>
            <a:ext cx="8496720" cy="297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Main factors often considered during normalization are:</a:t>
            </a:r>
            <a:endParaRPr lang="en-US" sz="1800" b="0" strike="noStrike" spc="-1">
              <a:latin typeface="Arial"/>
            </a:endParaRPr>
          </a:p>
          <a:p>
            <a:pPr marL="800280" lvl="1" indent="-342720">
              <a:lnSpc>
                <a:spcPct val="150000"/>
              </a:lnSpc>
              <a:buClr>
                <a:srgbClr val="262626"/>
              </a:buClr>
              <a:buFont typeface="Verdana"/>
              <a:buAutoNum type="arabicPeriod" startAt="3"/>
            </a:pPr>
            <a:r>
              <a:rPr lang="en-GB" sz="1800" b="1" strike="noStrike" spc="-1">
                <a:solidFill>
                  <a:srgbClr val="262626"/>
                </a:solidFill>
                <a:latin typeface="Calibri"/>
              </a:rPr>
              <a:t>RNA composition</a:t>
            </a: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: A few highly differentially expressed genes between samples, differences in the number of genes expressed between samples, or presence of contamination can skew some types of normalization methods.</a:t>
            </a: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5384880" y="6093360"/>
            <a:ext cx="4392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262626"/>
                </a:solidFill>
                <a:latin typeface="Calibri"/>
              </a:rPr>
              <a:t>https://hbctraining.github.io/DGE_workshop/lessons/02_DGE_count_normalization.html</a:t>
            </a:r>
            <a:endParaRPr lang="en-US" sz="900" b="0" strike="noStrike" spc="-1">
              <a:latin typeface="Arial"/>
            </a:endParaRPr>
          </a:p>
        </p:txBody>
      </p:sp>
      <p:pic>
        <p:nvPicPr>
          <p:cNvPr id="327" name="Imagen 3"/>
          <p:cNvPicPr/>
          <p:nvPr/>
        </p:nvPicPr>
        <p:blipFill>
          <a:blip r:embed="rId3"/>
          <a:stretch/>
        </p:blipFill>
        <p:spPr>
          <a:xfrm>
            <a:off x="5486400" y="3219840"/>
            <a:ext cx="3790440" cy="2929320"/>
          </a:xfrm>
          <a:prstGeom prst="rect">
            <a:avLst/>
          </a:prstGeom>
          <a:ln>
            <a:noFill/>
          </a:ln>
        </p:spPr>
      </p:pic>
      <p:sp>
        <p:nvSpPr>
          <p:cNvPr id="328" name="CustomShape 4"/>
          <p:cNvSpPr/>
          <p:nvPr/>
        </p:nvSpPr>
        <p:spPr>
          <a:xfrm>
            <a:off x="128520" y="606600"/>
            <a:ext cx="8640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>
            <a:off x="187920" y="1196640"/>
            <a:ext cx="352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1" strike="noStrike" spc="-1">
                <a:solidFill>
                  <a:srgbClr val="262626"/>
                </a:solidFill>
                <a:latin typeface="Calibri"/>
              </a:rPr>
              <a:t>Scaling and normalization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1" name="Imagen 1"/>
          <p:cNvPicPr/>
          <p:nvPr/>
        </p:nvPicPr>
        <p:blipFill>
          <a:blip r:embed="rId3"/>
          <a:stretch/>
        </p:blipFill>
        <p:spPr>
          <a:xfrm>
            <a:off x="3386880" y="1086840"/>
            <a:ext cx="6390360" cy="4940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>
            <a:off x="4844880" y="6057360"/>
            <a:ext cx="516852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62626"/>
                </a:solidFill>
                <a:latin typeface="Calibri"/>
              </a:rPr>
              <a:t>https://hbctraining.github.io/DGE_workshop/lessons/02_DGE_count_normalization.html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3414960" y="5126040"/>
            <a:ext cx="6236280" cy="93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4"/>
          <p:cNvSpPr/>
          <p:nvPr/>
        </p:nvSpPr>
        <p:spPr>
          <a:xfrm>
            <a:off x="128520" y="606600"/>
            <a:ext cx="86407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227520" y="1196640"/>
            <a:ext cx="31604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600" b="1" strike="noStrike" spc="-1">
                <a:solidFill>
                  <a:srgbClr val="262626"/>
                </a:solidFill>
                <a:latin typeface="Calibri"/>
              </a:rPr>
              <a:t>Scaling and normalization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65960" y="1268640"/>
            <a:ext cx="2802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1" strike="noStrike" spc="-1">
                <a:solidFill>
                  <a:srgbClr val="262626"/>
                </a:solidFill>
                <a:latin typeface="Calibri"/>
              </a:rPr>
              <a:t>Exploratory analysis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28520" y="606600"/>
            <a:ext cx="86407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344520" y="1772640"/>
            <a:ext cx="95612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Unsupervised-separation methods based on data, without prior knowledge of experimental design, can be used to get an overview of the data</a:t>
            </a:r>
            <a:endParaRPr lang="en-US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 Do samples separate by experimental groups?</a:t>
            </a:r>
            <a:endParaRPr lang="en-US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 Where the greatest sources of variation in the data come from?</a:t>
            </a:r>
            <a:endParaRPr lang="en-US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 Are there any outliers?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65960" y="1268640"/>
            <a:ext cx="2802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1" strike="noStrike" spc="-1">
                <a:solidFill>
                  <a:srgbClr val="262626"/>
                </a:solidFill>
                <a:latin typeface="Calibri"/>
              </a:rPr>
              <a:t>Exploratory analysis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128520" y="606600"/>
            <a:ext cx="86407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560520" y="1700640"/>
            <a:ext cx="90572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262626"/>
                </a:solidFill>
                <a:uFillTx/>
                <a:latin typeface="Calibri"/>
              </a:rPr>
              <a:t>Hierarchical clustering</a:t>
            </a:r>
            <a:endParaRPr lang="en-US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spcAft>
                <a:spcPts val="601"/>
              </a:spcAft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 Hierarchical clustering is typically based on pairwise comparisons of individual samples, which are grouped into “neighborhoods” of similar samples. The basis of hierarchical clustering is therefore a matrix of similarity metrics.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2" name="Picture 9" descr="hierarchical clustering"/>
          <p:cNvPicPr/>
          <p:nvPr/>
        </p:nvPicPr>
        <p:blipFill>
          <a:blip r:embed="rId2"/>
          <a:stretch/>
        </p:blipFill>
        <p:spPr>
          <a:xfrm>
            <a:off x="5745240" y="3645000"/>
            <a:ext cx="2171520" cy="2085480"/>
          </a:xfrm>
          <a:prstGeom prst="rect">
            <a:avLst/>
          </a:prstGeom>
          <a:ln>
            <a:noFill/>
          </a:ln>
        </p:spPr>
      </p:pic>
      <p:pic>
        <p:nvPicPr>
          <p:cNvPr id="343" name="Picture 11" descr="hierarchical clustering"/>
          <p:cNvPicPr/>
          <p:nvPr/>
        </p:nvPicPr>
        <p:blipFill>
          <a:blip r:embed="rId3"/>
          <a:stretch/>
        </p:blipFill>
        <p:spPr>
          <a:xfrm>
            <a:off x="992520" y="3933000"/>
            <a:ext cx="3266640" cy="1495080"/>
          </a:xfrm>
          <a:prstGeom prst="rect">
            <a:avLst/>
          </a:prstGeom>
          <a:ln>
            <a:noFill/>
          </a:ln>
        </p:spPr>
      </p:pic>
      <p:sp>
        <p:nvSpPr>
          <p:cNvPr id="344" name="CustomShape 4"/>
          <p:cNvSpPr/>
          <p:nvPr/>
        </p:nvSpPr>
        <p:spPr>
          <a:xfrm>
            <a:off x="4880880" y="4509000"/>
            <a:ext cx="215640" cy="287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2" descr="A Step-by-Step Explanation of Principal Component Analysis"/>
          <p:cNvPicPr/>
          <p:nvPr/>
        </p:nvPicPr>
        <p:blipFill>
          <a:blip r:embed="rId2"/>
          <a:stretch/>
        </p:blipFill>
        <p:spPr>
          <a:xfrm>
            <a:off x="488520" y="3357000"/>
            <a:ext cx="3715200" cy="257292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>
            <a:off x="165960" y="1268640"/>
            <a:ext cx="2802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1" strike="noStrike" spc="-1">
                <a:solidFill>
                  <a:srgbClr val="262626"/>
                </a:solidFill>
                <a:latin typeface="Calibri"/>
              </a:rPr>
              <a:t>Exploratory analysis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128520" y="606600"/>
            <a:ext cx="86407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560520" y="1700640"/>
            <a:ext cx="9057240" cy="18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262626"/>
                </a:solidFill>
                <a:uFillTx/>
                <a:latin typeface="Calibri"/>
              </a:rPr>
              <a:t>Principal Components Analysis (PCA)</a:t>
            </a: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spcAft>
                <a:spcPts val="601"/>
              </a:spcAft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  A dimensionality reduction approach that aims to find groups of features (e.g., genes) that have something in common (e.g., certain patterns of expression across different samples)</a:t>
            </a:r>
            <a:endParaRPr lang="en-US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spcAft>
                <a:spcPts val="601"/>
              </a:spcAft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Few dimensions (components) can be used to represent the information from thousands of mRNAs.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9" name="Picture 7" descr="PCA - Principal Component Analysis Essentials - Articles - STHDA"/>
          <p:cNvPicPr/>
          <p:nvPr/>
        </p:nvPicPr>
        <p:blipFill>
          <a:blip r:embed="rId3"/>
          <a:srcRect t="12568" b="6823"/>
          <a:stretch/>
        </p:blipFill>
        <p:spPr>
          <a:xfrm>
            <a:off x="4736880" y="3177000"/>
            <a:ext cx="4876560" cy="3231720"/>
          </a:xfrm>
          <a:prstGeom prst="rect">
            <a:avLst/>
          </a:prstGeom>
          <a:ln>
            <a:noFill/>
          </a:ln>
        </p:spPr>
      </p:pic>
      <p:sp>
        <p:nvSpPr>
          <p:cNvPr id="350" name="CustomShape 4"/>
          <p:cNvSpPr/>
          <p:nvPr/>
        </p:nvSpPr>
        <p:spPr>
          <a:xfrm>
            <a:off x="4376880" y="4293000"/>
            <a:ext cx="215640" cy="287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2000520" y="2205000"/>
            <a:ext cx="68403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Hands on!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	... follow </a:t>
            </a:r>
            <a:r>
              <a:rPr lang="ca-ES" sz="2400" b="1" strike="noStrike" spc="-1">
                <a:solidFill>
                  <a:srgbClr val="262626"/>
                </a:solidFill>
                <a:latin typeface="Calibri"/>
              </a:rPr>
              <a:t>section 5 of the Rmd file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128520" y="606600"/>
            <a:ext cx="8640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3"/>
          <p:cNvPicPr/>
          <p:nvPr/>
        </p:nvPicPr>
        <p:blipFill>
          <a:blip r:embed="rId2"/>
          <a:srcRect l="28421" t="25394" r="23991" b="13583"/>
          <a:stretch/>
        </p:blipFill>
        <p:spPr>
          <a:xfrm>
            <a:off x="1692360" y="836640"/>
            <a:ext cx="7652880" cy="5516280"/>
          </a:xfrm>
          <a:prstGeom prst="rect">
            <a:avLst/>
          </a:prstGeom>
          <a:ln w="9360"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0" y="2133000"/>
            <a:ext cx="24487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ca-ES" sz="1800" b="0" strike="noStrike" spc="-1">
                <a:solidFill>
                  <a:srgbClr val="262626"/>
                </a:solidFill>
                <a:latin typeface="Calibri"/>
              </a:rPr>
              <a:t>We will have different data formats and tools for each step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28520" y="606600"/>
            <a:ext cx="977688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Steps in NGS data analysis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512880" y="5301360"/>
            <a:ext cx="1439640" cy="10796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128520" y="606600"/>
            <a:ext cx="8640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300" b="0" strike="noStrike" spc="-1">
              <a:latin typeface="Arial"/>
            </a:endParaRPr>
          </a:p>
        </p:txBody>
      </p:sp>
      <p:pic>
        <p:nvPicPr>
          <p:cNvPr id="354" name="Picture 3"/>
          <p:cNvPicPr/>
          <p:nvPr/>
        </p:nvPicPr>
        <p:blipFill>
          <a:blip r:embed="rId2"/>
          <a:stretch/>
        </p:blipFill>
        <p:spPr>
          <a:xfrm>
            <a:off x="617400" y="1520640"/>
            <a:ext cx="8143200" cy="40456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128520" y="606600"/>
            <a:ext cx="8640720" cy="7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2: Data pre-processing and exploratory analysis</a:t>
            </a:r>
            <a:endParaRPr lang="en-US" sz="2300" b="0" strike="noStrike" spc="-1">
              <a:latin typeface="Arial"/>
            </a:endParaRPr>
          </a:p>
        </p:txBody>
      </p:sp>
      <p:pic>
        <p:nvPicPr>
          <p:cNvPr id="354" name="Picture 3"/>
          <p:cNvPicPr/>
          <p:nvPr/>
        </p:nvPicPr>
        <p:blipFill>
          <a:blip r:embed="rId2"/>
          <a:stretch/>
        </p:blipFill>
        <p:spPr>
          <a:xfrm>
            <a:off x="617400" y="1520640"/>
            <a:ext cx="8143200" cy="4045680"/>
          </a:xfrm>
          <a:prstGeom prst="rect">
            <a:avLst/>
          </a:prstGeom>
          <a:ln w="9360">
            <a:noFill/>
          </a:ln>
        </p:spPr>
      </p:pic>
      <p:sp>
        <p:nvSpPr>
          <p:cNvPr id="355" name="CustomShape 2"/>
          <p:cNvSpPr/>
          <p:nvPr/>
        </p:nvSpPr>
        <p:spPr>
          <a:xfrm>
            <a:off x="3044880" y="1988640"/>
            <a:ext cx="1656000" cy="3168000"/>
          </a:xfrm>
          <a:prstGeom prst="ellipse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"/>
          <p:cNvSpPr/>
          <p:nvPr/>
        </p:nvSpPr>
        <p:spPr>
          <a:xfrm>
            <a:off x="1100520" y="2061000"/>
            <a:ext cx="1656000" cy="3168000"/>
          </a:xfrm>
          <a:prstGeom prst="ellipse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4"/>
          <p:cNvSpPr/>
          <p:nvPr/>
        </p:nvSpPr>
        <p:spPr>
          <a:xfrm rot="5400000">
            <a:off x="6249600" y="1124280"/>
            <a:ext cx="1872000" cy="3384000"/>
          </a:xfrm>
          <a:prstGeom prst="ellipse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5400000">
            <a:off x="6349680" y="2176560"/>
            <a:ext cx="1656000" cy="4376520"/>
          </a:xfrm>
          <a:prstGeom prst="ellipse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0045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200520" y="980640"/>
            <a:ext cx="9561240" cy="30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strike="noStrike" spc="-1">
                <a:solidFill>
                  <a:srgbClr val="262626"/>
                </a:solidFill>
                <a:latin typeface="Verdana"/>
              </a:rPr>
              <a:t>Steps  covered in this tutorial: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US" sz="1800" b="0" strike="noStrike" spc="-1">
                <a:solidFill>
                  <a:srgbClr val="FF0000"/>
                </a:solidFill>
                <a:latin typeface="Verdana"/>
              </a:rPr>
              <a:t>Summarization/Quantification of aligned reads: obtaining the counts matrix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GB" sz="1800" b="0" strike="noStrike" spc="-1">
                <a:solidFill>
                  <a:srgbClr val="FF0000"/>
                </a:solidFill>
                <a:latin typeface="Verdana"/>
              </a:rPr>
              <a:t>Data pre-processing and  exploratory analysis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GB" sz="1800" b="1" strike="noStrike" spc="-1">
                <a:solidFill>
                  <a:srgbClr val="FF0000"/>
                </a:solidFill>
                <a:latin typeface="Verdana"/>
              </a:rPr>
              <a:t>Differential gene expression analysis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0" strike="noStrike" spc="-1">
                <a:solidFill>
                  <a:srgbClr val="262626"/>
                </a:solidFill>
                <a:latin typeface="Verdana"/>
              </a:rPr>
              <a:t>Visually explore the results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1"/>
          <p:cNvGrpSpPr/>
          <p:nvPr/>
        </p:nvGrpSpPr>
        <p:grpSpPr>
          <a:xfrm>
            <a:off x="1208520" y="1196640"/>
            <a:ext cx="7403760" cy="3489480"/>
            <a:chOff x="1208520" y="1196640"/>
            <a:chExt cx="7403760" cy="3489480"/>
          </a:xfrm>
        </p:grpSpPr>
        <p:pic>
          <p:nvPicPr>
            <p:cNvPr id="361" name="Picture 2"/>
            <p:cNvPicPr/>
            <p:nvPr/>
          </p:nvPicPr>
          <p:blipFill>
            <a:blip r:embed="rId2"/>
            <a:srcRect t="16924"/>
            <a:stretch/>
          </p:blipFill>
          <p:spPr>
            <a:xfrm>
              <a:off x="1208520" y="1845000"/>
              <a:ext cx="4824000" cy="28411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362" name="CustomShape 2"/>
            <p:cNvSpPr/>
            <p:nvPr/>
          </p:nvSpPr>
          <p:spPr>
            <a:xfrm>
              <a:off x="1576440" y="1196640"/>
              <a:ext cx="13226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800" b="0" strike="noStrike" spc="-1">
                  <a:solidFill>
                    <a:srgbClr val="262626"/>
                  </a:solidFill>
                  <a:latin typeface="Arial"/>
                </a:rPr>
                <a:t>2 cell types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3" name="CustomShape 3"/>
            <p:cNvSpPr/>
            <p:nvPr/>
          </p:nvSpPr>
          <p:spPr>
            <a:xfrm>
              <a:off x="1496520" y="1628640"/>
              <a:ext cx="1367640" cy="2592000"/>
            </a:xfrm>
            <a:prstGeom prst="rect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4" name="CustomShape 4"/>
            <p:cNvSpPr/>
            <p:nvPr/>
          </p:nvSpPr>
          <p:spPr>
            <a:xfrm>
              <a:off x="3814200" y="1268640"/>
              <a:ext cx="2209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800" b="0" strike="noStrike" spc="-1">
                  <a:solidFill>
                    <a:srgbClr val="262626"/>
                  </a:solidFill>
                  <a:latin typeface="Arial"/>
                </a:rPr>
                <a:t>3 gestational stages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5" name="CustomShape 5"/>
            <p:cNvSpPr/>
            <p:nvPr/>
          </p:nvSpPr>
          <p:spPr>
            <a:xfrm>
              <a:off x="3728880" y="1700640"/>
              <a:ext cx="1367640" cy="2592000"/>
            </a:xfrm>
            <a:prstGeom prst="rect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6" name="CustomShape 6"/>
            <p:cNvSpPr/>
            <p:nvPr/>
          </p:nvSpPr>
          <p:spPr>
            <a:xfrm>
              <a:off x="6645240" y="1412640"/>
              <a:ext cx="1967040" cy="25592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800" b="1" strike="noStrike" spc="-1">
                  <a:solidFill>
                    <a:srgbClr val="262626"/>
                  </a:solidFill>
                  <a:latin typeface="Arial"/>
                </a:rPr>
                <a:t>6 Groups: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ca-ES" sz="1800" b="0" strike="noStrike" spc="-1">
                  <a:solidFill>
                    <a:srgbClr val="262626"/>
                  </a:solidFill>
                  <a:latin typeface="Arial"/>
                </a:rPr>
                <a:t>Basal.Virgin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ca-ES" sz="1800" b="0" strike="noStrike" spc="-1">
                  <a:solidFill>
                    <a:srgbClr val="262626"/>
                  </a:solidFill>
                  <a:latin typeface="Arial"/>
                </a:rPr>
                <a:t>Basal.Pregnant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ca-ES" sz="1800" b="0" strike="noStrike" spc="-1">
                  <a:solidFill>
                    <a:srgbClr val="262626"/>
                  </a:solidFill>
                  <a:latin typeface="Arial"/>
                </a:rPr>
                <a:t>Basal.Lactating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ca-ES" sz="1800" b="0" strike="noStrike" spc="-1">
                  <a:solidFill>
                    <a:srgbClr val="262626"/>
                  </a:solidFill>
                  <a:latin typeface="Arial"/>
                </a:rPr>
                <a:t>Luminal.Virgin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ca-ES" sz="1800" b="0" strike="noStrike" spc="-1">
                  <a:solidFill>
                    <a:srgbClr val="262626"/>
                  </a:solidFill>
                  <a:latin typeface="Arial"/>
                </a:rPr>
                <a:t>Luminal.Pregnant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ca-ES" sz="1800" b="0" strike="noStrike" spc="-1">
                  <a:solidFill>
                    <a:srgbClr val="262626"/>
                  </a:solidFill>
                  <a:latin typeface="Arial"/>
                </a:rPr>
                <a:t>Luminal.Lactating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367" name="CustomShape 7"/>
          <p:cNvSpPr/>
          <p:nvPr/>
        </p:nvSpPr>
        <p:spPr>
          <a:xfrm>
            <a:off x="2067840" y="4869000"/>
            <a:ext cx="46310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0" u="sng" strike="noStrike" spc="-1">
                <a:solidFill>
                  <a:srgbClr val="262626"/>
                </a:solidFill>
                <a:uFillTx/>
                <a:latin typeface="Arial"/>
              </a:rPr>
              <a:t>We will analyze the following comparisons: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1800" b="0" strike="noStrike" spc="-1">
                <a:solidFill>
                  <a:srgbClr val="262626"/>
                </a:solidFill>
                <a:latin typeface="Arial"/>
              </a:rPr>
              <a:t>Basal.Lactating vs. Basal.Pregnant</a:t>
            </a:r>
            <a:endParaRPr lang="en-US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1800" b="0" strike="noStrike" spc="-1">
                <a:solidFill>
                  <a:srgbClr val="262626"/>
                </a:solidFill>
                <a:latin typeface="Arial"/>
              </a:rPr>
              <a:t>Luminal.Lactating vs. Luminal.Pregnant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68" name="CustomShape 8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3: Differential expression analysis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2"/>
          <p:cNvPicPr/>
          <p:nvPr/>
        </p:nvPicPr>
        <p:blipFill>
          <a:blip r:embed="rId2"/>
          <a:srcRect t="47435"/>
          <a:stretch/>
        </p:blipFill>
        <p:spPr>
          <a:xfrm>
            <a:off x="1331640" y="2277000"/>
            <a:ext cx="8573760" cy="3376080"/>
          </a:xfrm>
          <a:prstGeom prst="rect">
            <a:avLst/>
          </a:prstGeom>
          <a:ln w="9360">
            <a:noFill/>
          </a:ln>
        </p:spPr>
      </p:pic>
      <p:sp>
        <p:nvSpPr>
          <p:cNvPr id="370" name="CustomShape 1"/>
          <p:cNvSpPr/>
          <p:nvPr/>
        </p:nvSpPr>
        <p:spPr>
          <a:xfrm>
            <a:off x="95760" y="1196640"/>
            <a:ext cx="608832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2000" b="0" strike="noStrike" spc="-1">
                <a:solidFill>
                  <a:srgbClr val="262626"/>
                </a:solidFill>
                <a:latin typeface="Calibri"/>
              </a:rPr>
              <a:t>What do we need to perform a statistical test?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2000" b="0" strike="noStrike" spc="-1">
                <a:solidFill>
                  <a:srgbClr val="262626"/>
                </a:solidFill>
                <a:latin typeface="Calibri"/>
              </a:rPr>
              <a:t> Measure of average expression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2000" b="0" strike="noStrike" spc="-1">
                <a:solidFill>
                  <a:srgbClr val="262626"/>
                </a:solidFill>
                <a:latin typeface="Calibri"/>
              </a:rPr>
              <a:t> Measure of variability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3: Differential expression analysis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2000520" y="5373360"/>
            <a:ext cx="66243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85680" indent="-85320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Finally we will be assigning a p-value for each test/gene.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2" descr="Problems associated with a t test&#10;Problems with this approach:&#10;- May have few replicates&#10;- Distribution is not normal&#10;- Mu..."/>
          <p:cNvPicPr/>
          <p:nvPr/>
        </p:nvPicPr>
        <p:blipFill>
          <a:blip r:embed="rId2"/>
          <a:srcRect t="14202" b="19512"/>
          <a:stretch/>
        </p:blipFill>
        <p:spPr>
          <a:xfrm>
            <a:off x="488520" y="1124640"/>
            <a:ext cx="9115200" cy="453600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3: Differential expression analysis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icture 2"/>
          <p:cNvPicPr/>
          <p:nvPr/>
        </p:nvPicPr>
        <p:blipFill>
          <a:blip r:embed="rId2"/>
          <a:srcRect l="18223" t="29432" r="24001"/>
          <a:stretch/>
        </p:blipFill>
        <p:spPr>
          <a:xfrm>
            <a:off x="4520880" y="2140920"/>
            <a:ext cx="4320000" cy="3952080"/>
          </a:xfrm>
          <a:prstGeom prst="rect">
            <a:avLst/>
          </a:prstGeom>
          <a:ln w="9360"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5483880" y="1852920"/>
            <a:ext cx="3279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0" strike="noStrike" spc="-1">
                <a:solidFill>
                  <a:srgbClr val="262626"/>
                </a:solidFill>
                <a:latin typeface="Calibri"/>
              </a:rPr>
              <a:t>Mean-variance relationship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7" name="Picture 2"/>
          <p:cNvPicPr/>
          <p:nvPr/>
        </p:nvPicPr>
        <p:blipFill>
          <a:blip r:embed="rId3"/>
          <a:srcRect t="17862" r="51854" b="16577"/>
          <a:stretch/>
        </p:blipFill>
        <p:spPr>
          <a:xfrm>
            <a:off x="272520" y="1996920"/>
            <a:ext cx="3600000" cy="3672000"/>
          </a:xfrm>
          <a:prstGeom prst="rect">
            <a:avLst/>
          </a:prstGeom>
          <a:ln w="9360">
            <a:noFill/>
          </a:ln>
        </p:spPr>
      </p:pic>
      <p:sp>
        <p:nvSpPr>
          <p:cNvPr id="378" name="CustomShape 2"/>
          <p:cNvSpPr/>
          <p:nvPr/>
        </p:nvSpPr>
        <p:spPr>
          <a:xfrm>
            <a:off x="108000" y="620640"/>
            <a:ext cx="49525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RNA-seq data is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- discrete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- has non-constant mean-variance trend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2903040" y="5877360"/>
            <a:ext cx="4497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0" strike="noStrike" spc="-1">
                <a:solidFill>
                  <a:srgbClr val="262626"/>
                </a:solidFill>
                <a:latin typeface="Calibri"/>
              </a:rPr>
              <a:t>Non-normal distribution of count data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6" descr="CuffDiff2&#10;Integrates isoform quantification +&#10;differential expression analysis.&#10;Also: BitSeq&#10; "/>
          <p:cNvPicPr/>
          <p:nvPr/>
        </p:nvPicPr>
        <p:blipFill>
          <a:blip r:embed="rId2"/>
          <a:srcRect t="25256" b="17934"/>
          <a:stretch/>
        </p:blipFill>
        <p:spPr>
          <a:xfrm>
            <a:off x="992520" y="2061000"/>
            <a:ext cx="8439840" cy="3600000"/>
          </a:xfrm>
          <a:prstGeom prst="rect">
            <a:avLst/>
          </a:prstGeom>
          <a:ln>
            <a:noFill/>
          </a:ln>
        </p:spPr>
      </p:pic>
      <p:sp>
        <p:nvSpPr>
          <p:cNvPr id="381" name="CustomShape 1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3: Differential expression analysis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36360" y="1196640"/>
            <a:ext cx="990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16000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2000" b="0" strike="noStrike" spc="-1">
                <a:solidFill>
                  <a:srgbClr val="262626"/>
                </a:solidFill>
                <a:latin typeface="Calibri"/>
              </a:rPr>
              <a:t>Different software use different approaches to deal with the “t test issues”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2"/>
          <p:cNvPicPr/>
          <p:nvPr/>
        </p:nvPicPr>
        <p:blipFill>
          <a:blip r:embed="rId2"/>
          <a:stretch/>
        </p:blipFill>
        <p:spPr>
          <a:xfrm>
            <a:off x="992520" y="1124640"/>
            <a:ext cx="8482320" cy="4697640"/>
          </a:xfrm>
          <a:prstGeom prst="rect">
            <a:avLst/>
          </a:prstGeom>
          <a:ln w="9360"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2864880" y="594936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ca-ES" sz="1600" b="0" strike="noStrike" spc="-1">
                <a:solidFill>
                  <a:srgbClr val="262626"/>
                </a:solidFill>
                <a:latin typeface="Calibri"/>
              </a:rPr>
              <a:t>https://chagall.med.cornell.edu/RNASEQcourse/Intro2RNAseq.pdf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3: Differential expression analysis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2"/>
          <p:cNvPicPr/>
          <p:nvPr/>
        </p:nvPicPr>
        <p:blipFill>
          <a:blip r:embed="rId2"/>
          <a:stretch/>
        </p:blipFill>
        <p:spPr>
          <a:xfrm>
            <a:off x="992520" y="1124640"/>
            <a:ext cx="8482320" cy="4697640"/>
          </a:xfrm>
          <a:prstGeom prst="rect">
            <a:avLst/>
          </a:prstGeom>
          <a:ln w="9360"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2864880" y="594936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ca-ES" sz="1600" b="0" strike="noStrike" spc="-1">
                <a:solidFill>
                  <a:srgbClr val="262626"/>
                </a:solidFill>
                <a:latin typeface="Calibri"/>
              </a:rPr>
              <a:t>https://chagall.med.cornell.edu/RNASEQcourse/Intro2RNAseq.pdf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3: Differential expression analysis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6465240" y="980640"/>
            <a:ext cx="1656000" cy="49683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" descr="center"/>
          <p:cNvPicPr/>
          <p:nvPr/>
        </p:nvPicPr>
        <p:blipFill>
          <a:blip r:embed="rId2"/>
          <a:srcRect r="64211" b="14478"/>
          <a:stretch/>
        </p:blipFill>
        <p:spPr>
          <a:xfrm>
            <a:off x="1352520" y="836640"/>
            <a:ext cx="2448000" cy="3312000"/>
          </a:xfrm>
          <a:prstGeom prst="rect">
            <a:avLst/>
          </a:prstGeom>
          <a:ln>
            <a:noFill/>
          </a:ln>
        </p:spPr>
      </p:pic>
      <p:pic>
        <p:nvPicPr>
          <p:cNvPr id="233" name="Picture 4"/>
          <p:cNvPicPr/>
          <p:nvPr/>
        </p:nvPicPr>
        <p:blipFill>
          <a:blip r:embed="rId3"/>
          <a:stretch/>
        </p:blipFill>
        <p:spPr>
          <a:xfrm>
            <a:off x="5313240" y="1772640"/>
            <a:ext cx="4185720" cy="4211280"/>
          </a:xfrm>
          <a:prstGeom prst="rect">
            <a:avLst/>
          </a:prstGeom>
          <a:ln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5745240" y="908640"/>
            <a:ext cx="2398680" cy="510120"/>
          </a:xfrm>
          <a:prstGeom prst="rect">
            <a:avLst/>
          </a:prstGeom>
          <a:solidFill>
            <a:srgbClr val="FFC000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s-ES" sz="1400" b="1" strike="noStrike" spc="-1">
                <a:solidFill>
                  <a:srgbClr val="262626"/>
                </a:solidFill>
                <a:latin typeface="Arial"/>
              </a:rPr>
              <a:t>Differential expression analysis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35" name="Picture 3"/>
          <p:cNvPicPr/>
          <p:nvPr/>
        </p:nvPicPr>
        <p:blipFill>
          <a:blip r:embed="rId4"/>
          <a:srcRect l="51526" t="46076" r="886" b="3103"/>
          <a:stretch/>
        </p:blipFill>
        <p:spPr>
          <a:xfrm>
            <a:off x="488520" y="4149000"/>
            <a:ext cx="3673080" cy="230328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128520" y="548640"/>
            <a:ext cx="977688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RNA-seq Expression Analysis Workflow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9561600" y="1628640"/>
            <a:ext cx="200160" cy="2736000"/>
          </a:xfrm>
          <a:prstGeom prst="rightBracket">
            <a:avLst>
              <a:gd name="adj" fmla="val 8333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4"/>
          <p:cNvSpPr/>
          <p:nvPr/>
        </p:nvSpPr>
        <p:spPr>
          <a:xfrm flipV="1">
            <a:off x="4160880" y="1844640"/>
            <a:ext cx="1079640" cy="388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"/>
          <p:cNvSpPr/>
          <p:nvPr/>
        </p:nvSpPr>
        <p:spPr>
          <a:xfrm>
            <a:off x="5024880" y="4437000"/>
            <a:ext cx="4680000" cy="1944000"/>
          </a:xfrm>
          <a:prstGeom prst="rect">
            <a:avLst/>
          </a:prstGeom>
          <a:solidFill>
            <a:srgbClr val="FFCC99">
              <a:alpha val="39000"/>
            </a:srgbClr>
          </a:solidFill>
          <a:ln w="12600">
            <a:solidFill>
              <a:schemeClr val="tx2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6"/>
          <p:cNvSpPr/>
          <p:nvPr/>
        </p:nvSpPr>
        <p:spPr>
          <a:xfrm>
            <a:off x="8163000" y="5949360"/>
            <a:ext cx="139471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latin typeface="Arial"/>
              </a:rPr>
              <a:t>Wednesday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2000520" y="2205000"/>
            <a:ext cx="684036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Hands on!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	... follow </a:t>
            </a:r>
            <a:r>
              <a:rPr lang="ca-ES" sz="2400" b="1" strike="noStrike" spc="-1">
                <a:solidFill>
                  <a:srgbClr val="262626"/>
                </a:solidFill>
                <a:latin typeface="Calibri"/>
              </a:rPr>
              <a:t>sections 6.1-6.4 of the Rmd file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3: Differential expression analysis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200520" y="980640"/>
            <a:ext cx="9561240" cy="30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strike="noStrike" spc="-1">
                <a:solidFill>
                  <a:srgbClr val="262626"/>
                </a:solidFill>
                <a:latin typeface="Verdana"/>
              </a:rPr>
              <a:t>Steps  covered in this tutorial: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US" sz="1800" b="0" strike="noStrike" spc="-1">
                <a:solidFill>
                  <a:srgbClr val="FF0000"/>
                </a:solidFill>
                <a:latin typeface="Verdana"/>
              </a:rPr>
              <a:t>Summarization/Quantification of aligned reads: obtaining the counts matrix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GB" sz="1800" b="0" strike="noStrike" spc="-1">
                <a:solidFill>
                  <a:srgbClr val="FF0000"/>
                </a:solidFill>
                <a:latin typeface="Verdana"/>
              </a:rPr>
              <a:t>Data pre-processing and  exploratory analysis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GB" sz="1800" b="0" strike="noStrike" spc="-1">
                <a:solidFill>
                  <a:srgbClr val="FF0000"/>
                </a:solidFill>
                <a:latin typeface="Verdana"/>
              </a:rPr>
              <a:t>Differential gene expression analysis</a:t>
            </a:r>
            <a:endParaRPr lang="en-US" sz="1800" b="0" strike="noStrike" spc="-1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FF0000"/>
              </a:buClr>
              <a:buFont typeface="Verdana"/>
              <a:buAutoNum type="arabicPeriod"/>
            </a:pPr>
            <a:r>
              <a:rPr lang="en-GB" sz="1800" b="1" strike="noStrike" spc="-1">
                <a:solidFill>
                  <a:srgbClr val="FF0000"/>
                </a:solidFill>
                <a:latin typeface="Verdana"/>
              </a:rPr>
              <a:t>Visually explore the results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4: Visual exploration of results</a:t>
            </a:r>
            <a:endParaRPr lang="en-US" sz="2300" b="0" strike="noStrike" spc="-1">
              <a:latin typeface="Arial"/>
            </a:endParaRPr>
          </a:p>
        </p:txBody>
      </p:sp>
      <p:grpSp>
        <p:nvGrpSpPr>
          <p:cNvPr id="394" name="Group 2"/>
          <p:cNvGrpSpPr/>
          <p:nvPr/>
        </p:nvGrpSpPr>
        <p:grpSpPr>
          <a:xfrm>
            <a:off x="344520" y="3429000"/>
            <a:ext cx="9411480" cy="2732760"/>
            <a:chOff x="344520" y="3429000"/>
            <a:chExt cx="9411480" cy="2732760"/>
          </a:xfrm>
        </p:grpSpPr>
        <p:pic>
          <p:nvPicPr>
            <p:cNvPr id="395" name="Imagen 3"/>
            <p:cNvPicPr/>
            <p:nvPr/>
          </p:nvPicPr>
          <p:blipFill>
            <a:blip r:embed="rId3"/>
            <a:srcRect l="-629" r="94845" b="63175"/>
            <a:stretch/>
          </p:blipFill>
          <p:spPr>
            <a:xfrm>
              <a:off x="344520" y="3429000"/>
              <a:ext cx="726120" cy="2732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6" name="Imagen 3"/>
            <p:cNvPicPr/>
            <p:nvPr/>
          </p:nvPicPr>
          <p:blipFill>
            <a:blip r:embed="rId3"/>
            <a:srcRect l="30846" b="63175"/>
            <a:stretch/>
          </p:blipFill>
          <p:spPr>
            <a:xfrm>
              <a:off x="1071000" y="3429000"/>
              <a:ext cx="8685000" cy="2732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7" name="CustomShape 3"/>
          <p:cNvSpPr/>
          <p:nvPr/>
        </p:nvSpPr>
        <p:spPr>
          <a:xfrm>
            <a:off x="200520" y="1052640"/>
            <a:ext cx="9504720" cy="238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262626"/>
              </a:buClr>
              <a:buFont typeface="Arial"/>
              <a:buChar char="•"/>
            </a:pPr>
            <a:r>
              <a:rPr lang="ca-ES" sz="1800" b="0" strike="noStrike" spc="-1">
                <a:solidFill>
                  <a:srgbClr val="262626"/>
                </a:solidFill>
                <a:latin typeface="Calibri"/>
              </a:rPr>
              <a:t>  </a:t>
            </a:r>
            <a:r>
              <a:rPr lang="ca-ES" sz="1600" b="0" strike="noStrike" spc="-1">
                <a:solidFill>
                  <a:srgbClr val="262626"/>
                </a:solidFill>
                <a:latin typeface="Calibri"/>
              </a:rPr>
              <a:t>For each comparison, the output of a differential expression analysis gives a </a:t>
            </a:r>
            <a:r>
              <a:rPr lang="ca-ES" sz="1600" b="1" strike="noStrike" spc="-1">
                <a:solidFill>
                  <a:srgbClr val="262626"/>
                </a:solidFill>
                <a:latin typeface="Calibri"/>
              </a:rPr>
              <a:t>top table</a:t>
            </a:r>
            <a:endParaRPr lang="en-US" sz="16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262626"/>
                </a:solidFill>
                <a:latin typeface="Calibri"/>
              </a:rPr>
              <a:t>The logFC column gives the log2-fold change in expression of a gene between the two groups tested</a:t>
            </a:r>
            <a:endParaRPr lang="en-US" sz="14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262626"/>
                </a:solidFill>
                <a:latin typeface="Calibri"/>
              </a:rPr>
              <a:t> The AveExpr column gives the average log2-expression level for that gene across all the samples</a:t>
            </a:r>
            <a:endParaRPr lang="en-US" sz="14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262626"/>
                </a:solidFill>
                <a:latin typeface="Calibri"/>
              </a:rPr>
              <a:t> Column t is the moderated t-statistic.</a:t>
            </a:r>
            <a:endParaRPr lang="en-US" sz="14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262626"/>
                </a:solidFill>
                <a:latin typeface="Calibri"/>
              </a:rPr>
              <a:t> Column P.Value is the associated p-value</a:t>
            </a:r>
            <a:endParaRPr lang="en-US" sz="14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262626"/>
                </a:solidFill>
                <a:latin typeface="Calibri"/>
              </a:rPr>
              <a:t> adj.P.Value is the p-value adjusted for multiple testing. The most popular form of adjustment is “BH” which is Benjamini and Hochberg’s method to control the false discovery rate.</a:t>
            </a:r>
            <a:endParaRPr lang="en-US" sz="14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262626"/>
                </a:solidFill>
                <a:latin typeface="Calibri"/>
              </a:rPr>
              <a:t>The B-statistic is the log-odds that the gene is differentially expressed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4: Visual exploration of results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272520" y="980640"/>
            <a:ext cx="864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60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ca-ES" sz="1800" b="0" strike="noStrike" spc="-1">
                <a:solidFill>
                  <a:srgbClr val="26262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A common visualisation is the  </a:t>
            </a:r>
            <a:r>
              <a:rPr lang="en-US" sz="1800" b="1" strike="noStrike" spc="-1">
                <a:solidFill>
                  <a:srgbClr val="262626"/>
                </a:solidFill>
                <a:latin typeface="Calibri"/>
              </a:rPr>
              <a:t>Volcano Plot </a:t>
            </a: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which display a measure of significance on the y-axis and fold-change on the x-axis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0" name="Picture 1"/>
          <p:cNvPicPr/>
          <p:nvPr/>
        </p:nvPicPr>
        <p:blipFill>
          <a:blip r:embed="rId3"/>
          <a:srcRect t="9699" b="5530"/>
          <a:stretch/>
        </p:blipFill>
        <p:spPr>
          <a:xfrm>
            <a:off x="2144520" y="1917000"/>
            <a:ext cx="6095520" cy="4392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1340640"/>
            <a:ext cx="5508360" cy="425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Heatmap is a very useful tool for quick representation of quantitative differences in expression levels of biological data. 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Aft>
                <a:spcPts val="601"/>
              </a:spcAft>
              <a:buClr>
                <a:srgbClr val="262626"/>
              </a:buClr>
              <a:buFont typeface="Arial"/>
              <a:buChar char="•"/>
            </a:pPr>
            <a:r>
              <a:rPr lang="en-GB" sz="1700" b="0" strike="noStrike" spc="-1">
                <a:solidFill>
                  <a:srgbClr val="262626"/>
                </a:solidFill>
                <a:latin typeface="Calibri"/>
              </a:rPr>
              <a:t>Each gene is represented as a row and is color-coded to represent the intensity of its variation (either positive or negative) relative to a reference value. </a:t>
            </a:r>
            <a:endParaRPr lang="en-US" sz="17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Aft>
                <a:spcPts val="601"/>
              </a:spcAft>
              <a:buClr>
                <a:srgbClr val="262626"/>
              </a:buClr>
              <a:buFont typeface="Arial"/>
              <a:buChar char="•"/>
            </a:pPr>
            <a:r>
              <a:rPr lang="en-GB" sz="1700" b="0" strike="noStrike" spc="-1">
                <a:solidFill>
                  <a:srgbClr val="262626"/>
                </a:solidFill>
                <a:latin typeface="Calibri"/>
              </a:rPr>
              <a:t>Biological samples are represented as columns in the grid.</a:t>
            </a:r>
            <a:endParaRPr lang="en-US" sz="17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262626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Calibri"/>
              </a:rPr>
              <a:t> Heatmap representations are also combined with clustering methods to group genes and/or samples based on their expression patterns. 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632520" y="3501000"/>
            <a:ext cx="8568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62626"/>
                </a:solidFill>
                <a:latin typeface="Roboto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4: Visual exploration of results</a:t>
            </a:r>
            <a:endParaRPr lang="en-US" sz="2300" b="0" strike="noStrike" spc="-1">
              <a:latin typeface="Arial"/>
            </a:endParaRPr>
          </a:p>
        </p:txBody>
      </p:sp>
      <p:pic>
        <p:nvPicPr>
          <p:cNvPr id="404" name="Picture 4" descr="Heat map - Wikipedia"/>
          <p:cNvPicPr/>
          <p:nvPr/>
        </p:nvPicPr>
        <p:blipFill>
          <a:blip r:embed="rId3"/>
          <a:stretch/>
        </p:blipFill>
        <p:spPr>
          <a:xfrm>
            <a:off x="5729400" y="1196640"/>
            <a:ext cx="4176000" cy="417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2000520" y="2205000"/>
            <a:ext cx="68403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Hands on!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	... follow </a:t>
            </a:r>
            <a:r>
              <a:rPr lang="ca-ES" sz="2400" b="1" strike="noStrike" spc="-1">
                <a:solidFill>
                  <a:srgbClr val="262626"/>
                </a:solidFill>
                <a:latin typeface="Calibri"/>
              </a:rPr>
              <a:t>section 6.5 of the Rmd file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Step 4: Visual exploration of results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495360" y="274680"/>
            <a:ext cx="8913600" cy="11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2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Next step…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1496520" y="1772640"/>
            <a:ext cx="7056360" cy="301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We have performed analysis on gene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It would be interesting to look for how these genes act together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en-US" sz="2400" b="0" strike="noStrike" spc="-1">
                <a:solidFill>
                  <a:srgbClr val="262626"/>
                </a:solidFill>
                <a:latin typeface="Calibri"/>
              </a:rPr>
              <a:t>Analysis of biological significance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10" name="CustomShape 4"/>
          <p:cNvSpPr/>
          <p:nvPr/>
        </p:nvSpPr>
        <p:spPr>
          <a:xfrm>
            <a:off x="4088880" y="2997000"/>
            <a:ext cx="647640" cy="71964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"/>
          <p:cNvPicPr/>
          <p:nvPr/>
        </p:nvPicPr>
        <p:blipFill>
          <a:blip r:embed="rId2"/>
          <a:srcRect t="81002" r="24087"/>
          <a:stretch/>
        </p:blipFill>
        <p:spPr>
          <a:xfrm>
            <a:off x="1001880" y="1124640"/>
            <a:ext cx="8199360" cy="1107000"/>
          </a:xfrm>
          <a:prstGeom prst="rect">
            <a:avLst/>
          </a:prstGeom>
          <a:ln>
            <a:noFill/>
          </a:ln>
        </p:spPr>
      </p:pic>
      <p:grpSp>
        <p:nvGrpSpPr>
          <p:cNvPr id="242" name="Group 1"/>
          <p:cNvGrpSpPr/>
          <p:nvPr/>
        </p:nvGrpSpPr>
        <p:grpSpPr>
          <a:xfrm>
            <a:off x="920520" y="1989000"/>
            <a:ext cx="8424360" cy="3833280"/>
            <a:chOff x="920520" y="1989000"/>
            <a:chExt cx="8424360" cy="3833280"/>
          </a:xfrm>
        </p:grpSpPr>
        <p:pic>
          <p:nvPicPr>
            <p:cNvPr id="243" name="Picture 2"/>
            <p:cNvPicPr/>
            <p:nvPr/>
          </p:nvPicPr>
          <p:blipFill>
            <a:blip r:embed="rId3"/>
            <a:stretch/>
          </p:blipFill>
          <p:spPr>
            <a:xfrm>
              <a:off x="920520" y="2370240"/>
              <a:ext cx="5223600" cy="3452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4" name="Picture 5"/>
            <p:cNvPicPr/>
            <p:nvPr/>
          </p:nvPicPr>
          <p:blipFill>
            <a:blip r:embed="rId4"/>
            <a:srcRect l="55886" t="7030" r="34678" b="63852"/>
            <a:stretch/>
          </p:blipFill>
          <p:spPr>
            <a:xfrm>
              <a:off x="6562080" y="1989000"/>
              <a:ext cx="2782800" cy="3357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5" name="CustomShape 2"/>
            <p:cNvSpPr/>
            <p:nvPr/>
          </p:nvSpPr>
          <p:spPr>
            <a:xfrm flipV="1">
              <a:off x="5960520" y="3132000"/>
              <a:ext cx="601560" cy="459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B8FF"/>
            </a:solidFill>
            <a:ln w="28440">
              <a:solidFill>
                <a:schemeClr val="accent5">
                  <a:lumMod val="50000"/>
                </a:schemeClr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6" name="CustomShape 3"/>
          <p:cNvSpPr/>
          <p:nvPr/>
        </p:nvSpPr>
        <p:spPr>
          <a:xfrm>
            <a:off x="5426856" y="5627160"/>
            <a:ext cx="280343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latin typeface="Calibri"/>
              </a:rPr>
              <a:t>https://www.bioconductor.org/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128520" y="606600"/>
            <a:ext cx="977688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Tools for NGS data analysis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200520" y="980640"/>
            <a:ext cx="9561240" cy="255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strike="noStrike" spc="-1" dirty="0">
                <a:solidFill>
                  <a:srgbClr val="262626"/>
                </a:solidFill>
                <a:latin typeface="Verdana"/>
              </a:rPr>
              <a:t>Steps covered by the tutorial:</a:t>
            </a:r>
            <a:endParaRPr lang="en-US" sz="1800" b="0" strike="noStrike" spc="-1" dirty="0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62626"/>
                </a:solidFill>
                <a:latin typeface="Arial"/>
              </a:rPr>
              <a:t>Start with the FASTQ files (how they are aligned to the genome)</a:t>
            </a:r>
            <a:endParaRPr lang="en-US" sz="1800" b="0" strike="noStrike" spc="-1" dirty="0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US" sz="1800" b="0" strike="noStrike" spc="-1" dirty="0">
                <a:solidFill>
                  <a:srgbClr val="262626"/>
                </a:solidFill>
                <a:latin typeface="Arial"/>
              </a:rPr>
              <a:t>Summarization/Quantification of aligned reads: obtaining the counts matrix</a:t>
            </a:r>
            <a:endParaRPr lang="en-US" sz="1800" b="0" strike="noStrike" spc="-1" dirty="0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0" strike="noStrike" spc="-1" dirty="0">
                <a:solidFill>
                  <a:srgbClr val="262626"/>
                </a:solidFill>
                <a:latin typeface="Arial"/>
              </a:rPr>
              <a:t>Data pre-processing and  exploratory analysis</a:t>
            </a:r>
            <a:endParaRPr lang="en-US" sz="1800" b="0" strike="noStrike" spc="-1" dirty="0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0" strike="noStrike" spc="-1" dirty="0">
                <a:solidFill>
                  <a:srgbClr val="262626"/>
                </a:solidFill>
                <a:latin typeface="Arial"/>
              </a:rPr>
              <a:t>Differential gene expression analysis</a:t>
            </a:r>
            <a:endParaRPr lang="en-US" sz="1800" b="0" strike="noStrike" spc="-1" dirty="0">
              <a:latin typeface="Arial"/>
            </a:endParaRPr>
          </a:p>
          <a:p>
            <a:pPr marL="800280" lvl="1" indent="-342720" algn="just">
              <a:lnSpc>
                <a:spcPct val="150000"/>
              </a:lnSpc>
              <a:buClr>
                <a:srgbClr val="262626"/>
              </a:buClr>
              <a:buFont typeface="Verdana"/>
              <a:buAutoNum type="arabicPeriod"/>
            </a:pPr>
            <a:r>
              <a:rPr lang="en-GB" sz="1800" b="0" strike="noStrike" spc="-1" dirty="0">
                <a:solidFill>
                  <a:srgbClr val="262626"/>
                </a:solidFill>
                <a:latin typeface="Arial"/>
              </a:rPr>
              <a:t>Visually explore the results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49" name="Line 2"/>
          <p:cNvSpPr/>
          <p:nvPr/>
        </p:nvSpPr>
        <p:spPr>
          <a:xfrm>
            <a:off x="1064520" y="1700640"/>
            <a:ext cx="6768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128520" y="606600"/>
            <a:ext cx="977688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Today’s practicum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488520" y="4005000"/>
            <a:ext cx="914472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"/>
              </a:rPr>
              <a:t>This material has been created using the following sources:  </a:t>
            </a:r>
            <a:endParaRPr lang="en-US" sz="1800" b="0" strike="noStrike" spc="-1">
              <a:latin typeface="Arial"/>
            </a:endParaRPr>
          </a:p>
          <a:p>
            <a:pPr marL="216000" indent="-216000" algn="just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E40059"/>
                </a:solidFill>
                <a:uFillTx/>
                <a:latin typeface="Calibri"/>
                <a:hlinkClick r:id="rId2"/>
              </a:rPr>
              <a:t>https://combine-australia.github.io/RNAseq-R/</a:t>
            </a:r>
            <a:endParaRPr lang="en-US" sz="1800" b="0" strike="noStrike" spc="-1">
              <a:latin typeface="Arial"/>
            </a:endParaRPr>
          </a:p>
          <a:p>
            <a:pPr marL="216000" indent="-216000" algn="just">
              <a:lnSpc>
                <a:spcPct val="150000"/>
              </a:lnSpc>
              <a:buClr>
                <a:srgbClr val="26262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E40059"/>
                </a:solidFill>
                <a:uFillTx/>
                <a:latin typeface="Calibri"/>
                <a:hlinkClick r:id="rId3"/>
              </a:rPr>
              <a:t>https://bioconductor.org/packages/release/workflows/vignettes/RNAseq123/inst/doc/limmaWorkflow.html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064520" y="1917000"/>
            <a:ext cx="685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0" u="sng" strike="noStrike" spc="-1">
                <a:solidFill>
                  <a:srgbClr val="262626"/>
                </a:solidFill>
                <a:uFillTx/>
                <a:latin typeface="Arial"/>
              </a:rPr>
              <a:t>Dataset</a:t>
            </a:r>
            <a:r>
              <a:rPr lang="ca-ES" sz="1800" b="0" strike="noStrike" spc="-1">
                <a:solidFill>
                  <a:srgbClr val="262626"/>
                </a:solidFill>
                <a:latin typeface="Arial"/>
              </a:rPr>
              <a:t>: RNA-seq data of mouse mammary gland (</a:t>
            </a:r>
            <a:r>
              <a:rPr lang="ca-ES" sz="1800" b="0" u="sng" strike="noStrike" spc="-1">
                <a:solidFill>
                  <a:srgbClr val="E40059"/>
                </a:solidFill>
                <a:uFillTx/>
                <a:latin typeface="Calibri"/>
                <a:hlinkClick r:id="rId2"/>
              </a:rPr>
              <a:t>GSE60450</a:t>
            </a:r>
            <a:r>
              <a:rPr lang="ca-ES" sz="1800" b="0" strike="noStrike" spc="-1">
                <a:solidFill>
                  <a:srgbClr val="262626"/>
                </a:solidFill>
                <a:latin typeface="Calibri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560520" y="5517360"/>
            <a:ext cx="9072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262626"/>
                </a:solidFill>
                <a:latin typeface="Arial"/>
              </a:rPr>
              <a:t>Note: </a:t>
            </a:r>
            <a:r>
              <a:rPr lang="en-US" sz="1400" b="0" strike="noStrike" spc="-1">
                <a:solidFill>
                  <a:srgbClr val="262626"/>
                </a:solidFill>
                <a:latin typeface="Arial"/>
              </a:rPr>
              <a:t>two biological replicates are used here, however three replicates is usually recommended as a minimum requirement for RNA-seq.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254" name="Group 3"/>
          <p:cNvGrpSpPr/>
          <p:nvPr/>
        </p:nvGrpSpPr>
        <p:grpSpPr>
          <a:xfrm>
            <a:off x="1640520" y="2349000"/>
            <a:ext cx="4824000" cy="2841120"/>
            <a:chOff x="1640520" y="2349000"/>
            <a:chExt cx="4824000" cy="2841120"/>
          </a:xfrm>
        </p:grpSpPr>
        <p:pic>
          <p:nvPicPr>
            <p:cNvPr id="255" name="Picture 2"/>
            <p:cNvPicPr/>
            <p:nvPr/>
          </p:nvPicPr>
          <p:blipFill>
            <a:blip r:embed="rId3"/>
            <a:srcRect t="16924"/>
            <a:stretch/>
          </p:blipFill>
          <p:spPr>
            <a:xfrm>
              <a:off x="1640520" y="2349000"/>
              <a:ext cx="4824000" cy="28411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256" name="CustomShape 4"/>
            <p:cNvSpPr/>
            <p:nvPr/>
          </p:nvSpPr>
          <p:spPr>
            <a:xfrm>
              <a:off x="1856520" y="4673880"/>
              <a:ext cx="4608000" cy="503640"/>
            </a:xfrm>
            <a:prstGeom prst="rect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7" name="CustomShape 5"/>
          <p:cNvSpPr/>
          <p:nvPr/>
        </p:nvSpPr>
        <p:spPr>
          <a:xfrm>
            <a:off x="272520" y="1196640"/>
            <a:ext cx="8568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b="1" strike="noStrike" spc="-1">
                <a:solidFill>
                  <a:srgbClr val="262626"/>
                </a:solidFill>
                <a:latin typeface="Arial"/>
              </a:rPr>
              <a:t>Objective: We want to identify genes differentially expressed in the lactating versus pregnant mammary gland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>
            <a:off x="128520" y="606600"/>
            <a:ext cx="9432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Study overview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/>
          <p:cNvPicPr/>
          <p:nvPr/>
        </p:nvPicPr>
        <p:blipFill>
          <a:blip r:embed="rId2"/>
          <a:stretch/>
        </p:blipFill>
        <p:spPr>
          <a:xfrm>
            <a:off x="1208520" y="548640"/>
            <a:ext cx="6791040" cy="3933360"/>
          </a:xfrm>
          <a:prstGeom prst="rect">
            <a:avLst/>
          </a:prstGeom>
          <a:ln w="9360">
            <a:noFill/>
          </a:ln>
        </p:spPr>
      </p:pic>
      <p:pic>
        <p:nvPicPr>
          <p:cNvPr id="260" name="Picture 3"/>
          <p:cNvPicPr/>
          <p:nvPr/>
        </p:nvPicPr>
        <p:blipFill>
          <a:blip r:embed="rId3"/>
          <a:stretch/>
        </p:blipFill>
        <p:spPr>
          <a:xfrm>
            <a:off x="1136520" y="4567320"/>
            <a:ext cx="6638400" cy="1885680"/>
          </a:xfrm>
          <a:prstGeom prst="rect">
            <a:avLst/>
          </a:prstGeom>
          <a:ln w="9360"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2432880" y="1917000"/>
            <a:ext cx="1079640" cy="287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2"/>
          <p:cNvSpPr/>
          <p:nvPr/>
        </p:nvSpPr>
        <p:spPr>
          <a:xfrm>
            <a:off x="3008880" y="4581000"/>
            <a:ext cx="1439640" cy="287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2504880" y="1556640"/>
            <a:ext cx="1439640" cy="287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4"/>
          <p:cNvSpPr/>
          <p:nvPr/>
        </p:nvSpPr>
        <p:spPr>
          <a:xfrm>
            <a:off x="2144520" y="6093360"/>
            <a:ext cx="1439640" cy="287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5"/>
          <p:cNvSpPr/>
          <p:nvPr/>
        </p:nvSpPr>
        <p:spPr>
          <a:xfrm flipV="1">
            <a:off x="3584880" y="5372280"/>
            <a:ext cx="2448000" cy="86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6" name="Picture 4"/>
          <p:cNvPicPr/>
          <p:nvPr/>
        </p:nvPicPr>
        <p:blipFill>
          <a:blip r:embed="rId4"/>
          <a:srcRect t="58696" r="73565" b="16708"/>
          <a:stretch/>
        </p:blipFill>
        <p:spPr>
          <a:xfrm>
            <a:off x="6105240" y="4437000"/>
            <a:ext cx="3440520" cy="1800000"/>
          </a:xfrm>
          <a:prstGeom prst="rect">
            <a:avLst/>
          </a:prstGeom>
          <a:ln w="9360">
            <a:solidFill>
              <a:srgbClr val="FF0000"/>
            </a:solidFill>
            <a:miter/>
          </a:ln>
        </p:spPr>
      </p:pic>
      <p:sp>
        <p:nvSpPr>
          <p:cNvPr id="267" name="CustomShape 6"/>
          <p:cNvSpPr/>
          <p:nvPr/>
        </p:nvSpPr>
        <p:spPr>
          <a:xfrm>
            <a:off x="0" y="881208"/>
            <a:ext cx="1369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1800" b="0" u="sng" strike="noStrike" spc="-1" dirty="0">
                <a:solidFill>
                  <a:srgbClr val="E40059"/>
                </a:solidFill>
                <a:uFillTx/>
                <a:latin typeface="Calibri"/>
                <a:hlinkClick r:id="rId5"/>
              </a:rPr>
              <a:t>GSE60450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774920" y="3659572"/>
            <a:ext cx="18883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 smtClean="0"/>
              <a:t>https://www.ncbi.nlm.nih.gov/geo/query/acc.cgi?acc=GSE60450</a:t>
            </a:r>
            <a:endParaRPr lang="es-E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28520" y="606600"/>
            <a:ext cx="864072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300" b="1" strike="noStrike" spc="-1">
                <a:solidFill>
                  <a:srgbClr val="7D468C"/>
                </a:solidFill>
                <a:latin typeface="Calibri"/>
                <a:ea typeface="ＭＳ Ｐゴシック"/>
              </a:rPr>
              <a:t>Getting started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2000520" y="2205000"/>
            <a:ext cx="684036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Hands on!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a-ES" sz="2400" b="0" strike="noStrike" spc="-1">
                <a:solidFill>
                  <a:srgbClr val="262626"/>
                </a:solidFill>
                <a:latin typeface="Calibri"/>
              </a:rPr>
              <a:t>	... follow </a:t>
            </a:r>
            <a:r>
              <a:rPr lang="ca-ES" sz="2400" b="1" strike="noStrike" spc="-1">
                <a:solidFill>
                  <a:srgbClr val="262626"/>
                </a:solidFill>
                <a:latin typeface="Calibri"/>
              </a:rPr>
              <a:t>sections  1-2 of the Rmd file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993489"/>
      </a:accent1>
      <a:accent2>
        <a:srgbClr val="67235C"/>
      </a:accent2>
      <a:accent3>
        <a:srgbClr val="17BBFD"/>
      </a:accent3>
      <a:accent4>
        <a:srgbClr val="005BD3"/>
      </a:accent4>
      <a:accent5>
        <a:srgbClr val="00349E"/>
      </a:accent5>
      <a:accent6>
        <a:srgbClr val="A2E3FE"/>
      </a:accent6>
      <a:hlink>
        <a:srgbClr val="E40059"/>
      </a:hlink>
      <a:folHlink>
        <a:srgbClr val="FF55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7119</TotalTime>
  <Words>1412</Words>
  <Application>Microsoft Office PowerPoint</Application>
  <PresentationFormat>A4 (210 x 297 mm)</PresentationFormat>
  <Paragraphs>227</Paragraphs>
  <Slides>46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46</vt:i4>
      </vt:variant>
    </vt:vector>
  </HeadingPairs>
  <TitlesOfParts>
    <vt:vector size="63" baseType="lpstr">
      <vt:lpstr>ＭＳ Ｐゴシック</vt:lpstr>
      <vt:lpstr>ＭＳ Ｐゴシック</vt:lpstr>
      <vt:lpstr>Arial</vt:lpstr>
      <vt:lpstr>Calibri</vt:lpstr>
      <vt:lpstr>DejaVu Sans</vt:lpstr>
      <vt:lpstr>Noto Sans CJK SC Regular</vt:lpstr>
      <vt:lpstr>Roboto</vt:lpstr>
      <vt:lpstr>StarSymbol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VHIR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77631054M</dc:creator>
  <dc:description/>
  <cp:lastModifiedBy>Camacho Cano, Esther</cp:lastModifiedBy>
  <cp:revision>401</cp:revision>
  <cp:lastPrinted>2018-02-12T10:40:14Z</cp:lastPrinted>
  <dcterms:created xsi:type="dcterms:W3CDTF">2015-06-08T10:38:51Z</dcterms:created>
  <dcterms:modified xsi:type="dcterms:W3CDTF">2022-06-17T16:13:14Z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VHIR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15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45</vt:i4>
  </property>
</Properties>
</file>